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9" r:id="rId2"/>
    <p:sldMasterId id="2147483693" r:id="rId3"/>
    <p:sldMasterId id="2147483707" r:id="rId4"/>
    <p:sldMasterId id="2147483721" r:id="rId5"/>
    <p:sldMasterId id="2147483735" r:id="rId6"/>
    <p:sldMasterId id="2147483749" r:id="rId7"/>
    <p:sldMasterId id="2147483777" r:id="rId8"/>
    <p:sldMasterId id="2147483791" r:id="rId9"/>
    <p:sldMasterId id="2147483805" r:id="rId10"/>
    <p:sldMasterId id="2147483819" r:id="rId11"/>
    <p:sldMasterId id="2147483833" r:id="rId12"/>
    <p:sldMasterId id="2147483847" r:id="rId13"/>
    <p:sldMasterId id="2147483861" r:id="rId14"/>
    <p:sldMasterId id="2147483875" r:id="rId15"/>
    <p:sldMasterId id="2147483889" r:id="rId16"/>
    <p:sldMasterId id="2147483903" r:id="rId17"/>
    <p:sldMasterId id="2147483917" r:id="rId18"/>
    <p:sldMasterId id="2147484001" r:id="rId19"/>
    <p:sldMasterId id="2147484015" r:id="rId20"/>
    <p:sldMasterId id="2147484029" r:id="rId21"/>
    <p:sldMasterId id="2147484043" r:id="rId22"/>
  </p:sldMasterIdLst>
  <p:sldIdLst>
    <p:sldId id="256" r:id="rId23"/>
    <p:sldId id="262" r:id="rId24"/>
    <p:sldId id="263" r:id="rId25"/>
    <p:sldId id="264" r:id="rId26"/>
    <p:sldId id="265" r:id="rId27"/>
    <p:sldId id="272" r:id="rId28"/>
    <p:sldId id="273" r:id="rId29"/>
    <p:sldId id="274" r:id="rId30"/>
    <p:sldId id="276" r:id="rId31"/>
    <p:sldId id="277" r:id="rId32"/>
    <p:sldId id="288" r:id="rId33"/>
    <p:sldId id="289" r:id="rId34"/>
    <p:sldId id="318" r:id="rId35"/>
    <p:sldId id="290" r:id="rId36"/>
    <p:sldId id="291" r:id="rId37"/>
    <p:sldId id="292" r:id="rId38"/>
    <p:sldId id="293" r:id="rId39"/>
    <p:sldId id="319" r:id="rId40"/>
    <p:sldId id="294" r:id="rId41"/>
    <p:sldId id="285" r:id="rId42"/>
    <p:sldId id="320" r:id="rId43"/>
    <p:sldId id="336" r:id="rId44"/>
    <p:sldId id="295" r:id="rId45"/>
    <p:sldId id="324" r:id="rId46"/>
    <p:sldId id="332" r:id="rId47"/>
    <p:sldId id="325" r:id="rId48"/>
    <p:sldId id="326" r:id="rId49"/>
    <p:sldId id="286" r:id="rId50"/>
    <p:sldId id="330" r:id="rId51"/>
    <p:sldId id="328" r:id="rId52"/>
    <p:sldId id="296" r:id="rId53"/>
    <p:sldId id="333" r:id="rId54"/>
    <p:sldId id="334" r:id="rId55"/>
    <p:sldId id="335" r:id="rId56"/>
    <p:sldId id="314" r:id="rId57"/>
    <p:sldId id="316" r:id="rId58"/>
    <p:sldId id="315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1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<Relationship Id="rId56" Type="http://schemas.openxmlformats.org/officeDocument/2006/relationships/slide" Target="slides/slide34.xml"/><Relationship Id="rId57" Type="http://schemas.openxmlformats.org/officeDocument/2006/relationships/slide" Target="slides/slide35.xml"/><Relationship Id="rId58" Type="http://schemas.openxmlformats.org/officeDocument/2006/relationships/slide" Target="slides/slide36.xml"/><Relationship Id="rId59" Type="http://schemas.openxmlformats.org/officeDocument/2006/relationships/slide" Target="slides/slide3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E0557-D4F6-41FB-9EC9-F15E1807ED7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838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93217-DE61-4A9D-9DFB-D0FF707670E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803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766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240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950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51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906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661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200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331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681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490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D17C-6E43-48EC-B85C-E1C7B3BB6E9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838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558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785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290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2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289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686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940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687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017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723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8657-4EAC-45C6-A09F-FB970D70242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756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759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737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71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407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450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866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95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0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17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32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25E4-6F5D-4799-BF93-C5D6E657BE2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645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169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973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159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496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938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49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391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28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582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913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E0557-D4F6-41FB-9EC9-F15E1807ED7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540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92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574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580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272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720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84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717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457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807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17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29A0-3F7C-4FAD-8D9A-08995F98EFB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35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348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64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959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885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82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27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131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435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50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98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3711-18CF-40A3-8BA6-9625830E721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920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467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28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10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96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161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077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054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954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77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641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6CA0-12BC-4554-BB3B-873AFC53FBE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659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04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199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98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542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799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816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547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81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464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311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B37D-19A1-4775-A1D0-28660BB8312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819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929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02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887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907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178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167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704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602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61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411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9F80-6093-4DC6-A227-029A995103D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196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042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7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030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194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35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45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86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642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28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624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29A0-3F7C-4FAD-8D9A-08995F98EFB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86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E234-1D28-47DB-BB4D-18B0A97118C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670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64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241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019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785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589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412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662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431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29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542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C241-F892-422F-A53F-83A0DBA5B35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068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197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542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839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18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571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207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350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426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433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402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762C-0F48-4726-9E2C-79545423EE3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032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179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587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370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093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392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897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595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748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222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054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93217-DE61-4A9D-9DFB-D0FF707670E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559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769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576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514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006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3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500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518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855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666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90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D17C-6E43-48EC-B85C-E1C7B3BB6E9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329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146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887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63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591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052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617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274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081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125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274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8657-4EAC-45C6-A09F-FB970D70242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84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235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053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844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461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478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3559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744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707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441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92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25E4-6F5D-4799-BF93-C5D6E657BE2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69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847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533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592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886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085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23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6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693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412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12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756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656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530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65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25C7A4-6B96-4393-B7C5-3574049BDF0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447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C8D83-0737-450B-A7F0-1540CF48ED0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43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0178-6DAC-4FA7-BC93-82B6C5DB945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2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2A6A-4620-43DF-B311-7971CA4F377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019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56D6-3721-4A56-9B6B-3766B2ADDF0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886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DFA1-5DF2-4115-8321-BF45673C0A6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746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534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AB2E-6DB5-4763-848A-125F70B4949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482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0BD1-EA88-4EC6-8C8C-EB5EA9A558A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06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4FAE-83C7-4834-8E23-D5B084ACCB1C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1D77-D554-4472-BB93-884C4699259B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561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76D2-886F-4C4B-B6CA-30C07F1ED6BA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325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FDE7-97BB-4F0C-9106-514F9B66393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318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0141-2B11-4669-B162-E2A653997A9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06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544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3711-18CF-40A3-8BA6-9625830E721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586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37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286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024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272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90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72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767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918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83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04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6CA0-12BC-4554-BB3B-873AFC53FBE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664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830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9168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369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681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039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251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53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38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088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630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B37D-19A1-4775-A1D0-28660BB8312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04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94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945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836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300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203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5856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826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707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150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884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9F80-6093-4DC6-A227-029A995103DD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82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480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311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318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265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83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635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542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376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36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732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E234-1D28-47DB-BB4D-18B0A97118C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374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32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223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83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384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25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423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935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114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751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6779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C241-F892-422F-A53F-83A0DBA5B35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144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2177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900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45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81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772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957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748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5417-DA30-444F-B50B-8D1B3872097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917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3B4F-542B-4CCF-823E-27FC92C8128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831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61215-83ED-434B-851D-775C114675B1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076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762C-0F48-4726-9E2C-79545423EE3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870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61A51EF-FF9E-4539-8A25-F42D59050A5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182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6A5C20F-5D4F-40A3-BC7F-BFC5ADA3AB4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199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443F82-7D03-40ED-98EB-59D4595A150E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234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8B92-A3A2-475A-8D8F-B523619CCBA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860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B377-2A3E-4422-BBDD-A91FE76F066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101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49F7-01B1-40C1-A234-CB952F5FABC3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323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A2EE-F6D1-4B58-82BC-1E48589D319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31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68F4-9A0E-476E-B962-6E091F0CB7E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087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F0AE-2414-494D-8D8D-0974799E1C4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607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FC30-8FAF-4817-B105-661C1BBF2EF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016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theme" Target="../theme/theme10.xml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theme" Target="../theme/theme11.xml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69.xml"/><Relationship Id="rId14" Type="http://schemas.openxmlformats.org/officeDocument/2006/relationships/theme" Target="../theme/theme13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2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5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89.xml"/><Relationship Id="rId8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08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1.xml"/><Relationship Id="rId14" Type="http://schemas.openxmlformats.org/officeDocument/2006/relationships/theme" Target="../theme/theme17.xml"/><Relationship Id="rId1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4.xml"/><Relationship Id="rId14" Type="http://schemas.openxmlformats.org/officeDocument/2006/relationships/theme" Target="../theme/theme18.xml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47.xml"/><Relationship Id="rId14" Type="http://schemas.openxmlformats.org/officeDocument/2006/relationships/theme" Target="../theme/theme19.xml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0.xml"/><Relationship Id="rId14" Type="http://schemas.openxmlformats.org/officeDocument/2006/relationships/theme" Target="../theme/theme20.xml"/><Relationship Id="rId1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4.xml"/><Relationship Id="rId8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3.xml"/><Relationship Id="rId14" Type="http://schemas.openxmlformats.org/officeDocument/2006/relationships/theme" Target="../theme/theme21.xml"/><Relationship Id="rId1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67.xml"/><Relationship Id="rId8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86.xml"/><Relationship Id="rId14" Type="http://schemas.openxmlformats.org/officeDocument/2006/relationships/theme" Target="../theme/theme22.xml"/><Relationship Id="rId1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0.xml"/><Relationship Id="rId8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D79E0E2-2B42-4BCC-9BA6-DAAAA23BD25A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 xmlns:p14="http://schemas.microsoft.com/office/powerpoint/2010/main"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5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4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2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3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9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D79E0E2-2B42-4BCC-9BA6-DAAAA23BD25A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xmlns:p14="http://schemas.microsoft.com/office/powerpoint/2010/main"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4B3771-2C4E-4C01-94B0-9911636EA795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7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</p:sldLayoutIdLst>
  <p:transition xmlns:p14="http://schemas.microsoft.com/office/powerpoint/2010/main"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5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7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altLang="fr-FR" sz="18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C19250-36F4-4101-A0E7-FB44E200C3DC}" type="slidenum">
              <a:rPr lang="fr-FR" alt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ransition xmlns:p14="http://schemas.microsoft.com/office/powerpoint/2010/main"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sa-pdl.fr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r.gouv.fr/observatoire-des-territoires/fr/liste-des-communes-%C3%A9ligibles-aux-zrr-en-vigueur?rech=1" TargetMode="External"/><Relationship Id="rId4" Type="http://schemas.openxmlformats.org/officeDocument/2006/relationships/image" Target="../media/image7.wmf"/><Relationship Id="rId5" Type="http://schemas.openxmlformats.org/officeDocument/2006/relationships/hyperlink" Target="https://sig.ville.gouv.fr/" TargetMode="External"/><Relationship Id="rId6" Type="http://schemas.openxmlformats.org/officeDocument/2006/relationships/hyperlink" Target="http://pays-de-la-loire.drdjscs.gouv.fr/spip.php?article739&amp;var_mode=calcul" TargetMode="External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diguide.sports.gouv.fr/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58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sport-sante-paysdelaloire.fr/labelliser-structure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7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mite.cdos@maison-sports72.fr" TargetMode="External"/><Relationship Id="rId4" Type="http://schemas.openxmlformats.org/officeDocument/2006/relationships/hyperlink" Target="https://mdel.mon.service-public.fr/demande-de-subvention.html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10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Relationship Id="rId2" Type="http://schemas.openxmlformats.org/officeDocument/2006/relationships/image" Target="../media/image1.png"/><Relationship Id="rId3" Type="http://schemas.openxmlformats.org/officeDocument/2006/relationships/hyperlink" Target="https://www.formulaires.modernisation.gouv.fr/gf/cerfa_15059.d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www.formulaires.modernisation.gouv.fr/gf/cerfa_15059.do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36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Relationship Id="rId2" Type="http://schemas.openxmlformats.org/officeDocument/2006/relationships/image" Target="../media/image1.png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1.png"/><Relationship Id="rId6" Type="http://schemas.openxmlformats.org/officeDocument/2006/relationships/hyperlink" Target="http://www.sarthe.gouv.fr/attribution-cnds-2015-aux-associations-sportives-a3100.html" TargetMode="External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del.mon.service-public.fr/demande-de-subvention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Réunion d’information 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		CNDS 2016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84" y="2862714"/>
            <a:ext cx="2822454" cy="19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06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9" y="333375"/>
            <a:ext cx="7424737" cy="1143000"/>
          </a:xfrm>
        </p:spPr>
        <p:txBody>
          <a:bodyPr/>
          <a:lstStyle/>
          <a:p>
            <a:r>
              <a:rPr lang="fr-FR" altLang="fr-FR" sz="2800"/>
              <a:t>Priorités du CNDS 2016</a:t>
            </a:r>
          </a:p>
        </p:txBody>
      </p:sp>
      <p:pic>
        <p:nvPicPr>
          <p:cNvPr id="43011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135188" y="1700213"/>
            <a:ext cx="820896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rgbClr val="FF3300"/>
                </a:solidFill>
              </a:rPr>
              <a:t>5 GRANDES PRIORITES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800" b="1" dirty="0">
              <a:solidFill>
                <a:srgbClr val="FF33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1" dirty="0">
                <a:solidFill>
                  <a:srgbClr val="000000"/>
                </a:solidFill>
              </a:rPr>
              <a:t>Soutenir la structuration du mouvement sportif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fr-FR" altLang="fr-FR" sz="800" b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1" dirty="0">
                <a:solidFill>
                  <a:srgbClr val="000000"/>
                </a:solidFill>
              </a:rPr>
              <a:t>Réduire les inégalités d’accès à la pratique sportive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0000"/>
                </a:solidFill>
              </a:rPr>
              <a:t>(publics et territoires prioritaires)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fr-FR" altLang="fr-FR" sz="800" b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1" dirty="0">
                <a:solidFill>
                  <a:srgbClr val="000000"/>
                </a:solidFill>
              </a:rPr>
              <a:t>Promouvoir le "sport santé " sous toutes ses formes et contribuer au développement des valeurs et de l’éthique sportive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fr-FR" altLang="fr-FR" sz="800" b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b="1" dirty="0">
                <a:solidFill>
                  <a:srgbClr val="000000"/>
                </a:solidFill>
              </a:rPr>
              <a:t>Favoriser l’apprentissage de la natation à travers la mise en œuvre du programme « J’apprends à nager »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900" b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0000"/>
                </a:solidFill>
              </a:rPr>
              <a:t>- Contribuer à faire des grandes manifestations sportives accueillies en France des évènements fédérateurs populaires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1600" b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646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855913" y="333376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000" b="1">
                <a:solidFill>
                  <a:srgbClr val="FF3300"/>
                </a:solidFill>
              </a:rPr>
              <a:t>1) Soutenir la structuration du mouvement sportif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927350" y="1844676"/>
            <a:ext cx="74882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>
                <a:solidFill>
                  <a:srgbClr val="000000"/>
                </a:solidFill>
              </a:rPr>
              <a:t>Objectif régional: création de 65 emplois CNDS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>
                <a:solidFill>
                  <a:srgbClr val="000000"/>
                </a:solidFill>
              </a:rPr>
              <a:t>Soutenir la création d’emploi en CDI pour le recrutement de personnel qualifié disposant de compétences sportives, techniques, pédagogiques ou administratives.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>
                <a:solidFill>
                  <a:srgbClr val="000000"/>
                </a:solidFill>
              </a:rPr>
              <a:t>L’aide éventuelle sera dégressive sur 4 ans (</a:t>
            </a:r>
            <a:r>
              <a:rPr lang="fr-FR" altLang="fr-FR" sz="1600" i="1">
                <a:solidFill>
                  <a:srgbClr val="000000"/>
                </a:solidFill>
              </a:rPr>
              <a:t>12 000 euros, 10 000 euros, 7 500 euros, 5 000 euros</a:t>
            </a:r>
            <a:r>
              <a:rPr lang="fr-FR" altLang="fr-FR" sz="160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855913" y="4292601"/>
            <a:ext cx="67691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</a:t>
            </a:r>
            <a:r>
              <a:rPr lang="fr-FR" altLang="fr-FR" sz="1400" b="1">
                <a:solidFill>
                  <a:srgbClr val="000000"/>
                </a:solidFill>
              </a:rPr>
              <a:t>CDI</a:t>
            </a:r>
            <a:r>
              <a:rPr lang="fr-FR" altLang="fr-FR" sz="1400">
                <a:solidFill>
                  <a:srgbClr val="000000"/>
                </a:solidFill>
              </a:rPr>
              <a:t> dans l’année civile de la demande (signé avant le 15 juillet 2016);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Si recrutement d’un éducateur sportif = obligation de qualification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Durée de travail : a minima un mi-temps.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S’engager dans une démarche de pérennisation du poste après les 4 années d’aide.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7248525" y="5915026"/>
            <a:ext cx="32400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6600"/>
                </a:solidFill>
              </a:rPr>
              <a:t>Référent Emploi – DDCS 72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6600"/>
                </a:solidFill>
              </a:rPr>
              <a:t>Jacky COTINAT</a:t>
            </a:r>
            <a:endParaRPr lang="fr-FR" altLang="fr-FR" sz="1400">
              <a:solidFill>
                <a:srgbClr val="0066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6600"/>
                </a:solidFill>
              </a:rPr>
              <a:t>02 72 16 42 88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6600"/>
                </a:solidFill>
              </a:rPr>
              <a:t>jacky.cotinat@sarthe.gouv.fr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title"/>
          </p:nvPr>
        </p:nvSpPr>
        <p:spPr>
          <a:xfrm>
            <a:off x="2782889" y="333375"/>
            <a:ext cx="7424737" cy="1143000"/>
          </a:xfrm>
          <a:noFill/>
          <a:ln/>
        </p:spPr>
        <p:txBody>
          <a:bodyPr/>
          <a:lstStyle/>
          <a:p>
            <a:r>
              <a:rPr lang="fr-FR" altLang="fr-FR" sz="2400" b="1"/>
              <a:t>Par la professionnalisation du mouvement sportif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927351" y="5876925"/>
            <a:ext cx="41767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>
                <a:solidFill>
                  <a:srgbClr val="FF3300"/>
                </a:solidFill>
              </a:rPr>
              <a:t>RDV OBLIGATOIRE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>
                <a:solidFill>
                  <a:srgbClr val="FF3300"/>
                </a:solidFill>
              </a:rPr>
              <a:t>+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>
                <a:solidFill>
                  <a:srgbClr val="FF3300"/>
                </a:solidFill>
              </a:rPr>
              <a:t>AVIS LIGUE OBLIGATOIRE</a:t>
            </a:r>
          </a:p>
        </p:txBody>
      </p:sp>
    </p:spTree>
    <p:extLst>
      <p:ext uri="{BB962C8B-B14F-4D97-AF65-F5344CB8AC3E}">
        <p14:creationId xmlns:p14="http://schemas.microsoft.com/office/powerpoint/2010/main" val="15793948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640014" y="1916114"/>
            <a:ext cx="748823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 dirty="0">
                <a:solidFill>
                  <a:srgbClr val="000000"/>
                </a:solidFill>
              </a:rPr>
              <a:t> Création d’emploi « citoyen du sport » dans les quartiers prioritaires (QPV) (54 000 euros sur 4 ans)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 dirty="0">
                <a:solidFill>
                  <a:srgbClr val="000000"/>
                </a:solidFill>
              </a:rPr>
              <a:t> Aide aux employeurs de jeunes en contrat d’apprentissage dans le cadre d’un diplôme d’encadrement sportif (2500 euros max/an sur 2 ans maximum)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 dirty="0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2782889" y="333375"/>
            <a:ext cx="7424737" cy="1143000"/>
          </a:xfrm>
          <a:noFill/>
          <a:ln/>
        </p:spPr>
        <p:txBody>
          <a:bodyPr/>
          <a:lstStyle/>
          <a:p>
            <a:r>
              <a:rPr lang="fr-FR" altLang="fr-FR" sz="2400" b="1" dirty="0"/>
              <a:t>Par la professionnalisation du mouvement sportif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711450" y="4868864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>
                <a:solidFill>
                  <a:srgbClr val="FF3300"/>
                </a:solidFill>
              </a:rPr>
              <a:t>Pièces « emploi » </a:t>
            </a:r>
            <a:r>
              <a:rPr lang="fr-FR" altLang="fr-FR" b="1" i="1">
                <a:solidFill>
                  <a:srgbClr val="FF3300"/>
                </a:solidFill>
              </a:rPr>
              <a:t>disponible sur le site de la DDCS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>
                <a:solidFill>
                  <a:srgbClr val="FF3300"/>
                </a:solidFill>
              </a:rPr>
              <a:t> à remplir et à joindre sur e.subvention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640013" y="333376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rgbClr val="FF3300"/>
                </a:solidFill>
              </a:rPr>
              <a:t>1) Soutenir la structuration du mouvement sportif</a:t>
            </a:r>
          </a:p>
        </p:txBody>
      </p:sp>
      <p:pic>
        <p:nvPicPr>
          <p:cNvPr id="95242" name="Picture 10" descr="Logo-CFA-RVB-pet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284539"/>
            <a:ext cx="13144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706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r>
              <a:rPr lang="fr-FR" altLang="fr-FR" sz="2000" b="1" dirty="0">
                <a:solidFill>
                  <a:srgbClr val="FF3300"/>
                </a:solidFill>
                <a:latin typeface="Verdana"/>
                <a:ea typeface="+mn-ea"/>
              </a:rPr>
              <a:t>1) Soutenir la structuration du mouvement sportif</a:t>
            </a:r>
            <a:br>
              <a:rPr lang="fr-FR" altLang="fr-FR" sz="2000" b="1" dirty="0">
                <a:solidFill>
                  <a:srgbClr val="FF3300"/>
                </a:solidFill>
                <a:latin typeface="Verdana"/>
                <a:ea typeface="+mn-ea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b="1" dirty="0" smtClean="0"/>
              <a:t>Par la formation:</a:t>
            </a:r>
          </a:p>
          <a:p>
            <a:pPr lvl="1"/>
            <a:r>
              <a:rPr lang="fr-FR" sz="1400" b="1" dirty="0" smtClean="0"/>
              <a:t>Des arbitres, juges arbitres</a:t>
            </a:r>
          </a:p>
          <a:p>
            <a:pPr lvl="1"/>
            <a:r>
              <a:rPr lang="fr-FR" sz="1400" b="1" dirty="0" smtClean="0"/>
              <a:t>Des encadrants</a:t>
            </a:r>
          </a:p>
          <a:p>
            <a:pPr lvl="1"/>
            <a:r>
              <a:rPr lang="fr-FR" sz="1400" b="1" dirty="0" smtClean="0"/>
              <a:t>Des bénévoles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29254778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071814" y="1052513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400" b="1">
                <a:solidFill>
                  <a:srgbClr val="006666"/>
                </a:solidFill>
                <a:latin typeface="Arial" panose="020B0604020202020204" pitchFamily="34" charset="0"/>
              </a:rPr>
              <a:t>SUR LES TERRITOIRES CARENCES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000376" y="1628776"/>
            <a:ext cx="7127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>
                <a:solidFill>
                  <a:srgbClr val="000000"/>
                </a:solidFill>
              </a:rPr>
              <a:t>Les aides du CNDS seront orientées prioritairement sur les actions conduites sur les territoires nécessitant une intervention renforcée. </a:t>
            </a:r>
          </a:p>
        </p:txBody>
      </p:sp>
      <p:pic>
        <p:nvPicPr>
          <p:cNvPr id="125957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852738"/>
            <a:ext cx="280828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919289" y="2349501"/>
            <a:ext cx="41052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>
                <a:solidFill>
                  <a:srgbClr val="000000"/>
                </a:solidFill>
                <a:hlinkClick r:id="rId5"/>
              </a:rPr>
              <a:t>Les quartiers prioritaires de la politique de la ville:</a:t>
            </a:r>
            <a:endParaRPr lang="fr-FR" altLang="fr-FR" sz="1400" b="1" u="sng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 u="sng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>
                <a:solidFill>
                  <a:srgbClr val="000000"/>
                </a:solidFill>
              </a:rPr>
              <a:t> La Rocade, Sablé-sur-Sarthe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>
                <a:solidFill>
                  <a:srgbClr val="000000"/>
                </a:solidFill>
              </a:rPr>
              <a:t> Montreux, Sablé-sur-Sarthe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>
                <a:solidFill>
                  <a:srgbClr val="000000"/>
                </a:solidFill>
              </a:rPr>
              <a:t> Chaoué-Perrières, Allonnes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>
                <a:solidFill>
                  <a:srgbClr val="000000"/>
                </a:solidFill>
              </a:rPr>
              <a:t> Bellevue-Carnac, Coulaines, Le Mans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>
                <a:solidFill>
                  <a:srgbClr val="000000"/>
                </a:solidFill>
              </a:rPr>
              <a:t> Ronceray-Glonnières-Vauguyon, Le Mans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>
                <a:solidFill>
                  <a:srgbClr val="000000"/>
                </a:solidFill>
              </a:rPr>
              <a:t> Les Sablons, Le Mans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>
                <a:solidFill>
                  <a:srgbClr val="000000"/>
                </a:solidFill>
              </a:rPr>
              <a:t> L'Epine, Le Mans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7391401" y="2349500"/>
            <a:ext cx="2663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400" b="1" u="sng">
                <a:solidFill>
                  <a:srgbClr val="000000"/>
                </a:solidFill>
                <a:hlinkClick r:id="rId3"/>
              </a:rPr>
              <a:t>Les communes classées en ZRR</a:t>
            </a:r>
            <a:endParaRPr lang="fr-FR" altLang="fr-FR" sz="1400" b="1" u="sng">
              <a:solidFill>
                <a:srgbClr val="000000"/>
              </a:solidFill>
            </a:endParaRPr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title"/>
          </p:nvPr>
        </p:nvSpPr>
        <p:spPr>
          <a:xfrm>
            <a:off x="2279650" y="188914"/>
            <a:ext cx="8388350" cy="536575"/>
          </a:xfrm>
          <a:noFill/>
          <a:ln/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  <a:latin typeface="Verdana" panose="020B0604030504040204" pitchFamily="34" charset="0"/>
              </a:rPr>
              <a:t>2) Réduire les inégalités d’accès à la pratique sportive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3719513" y="4437064"/>
            <a:ext cx="4572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>
                <a:solidFill>
                  <a:srgbClr val="000000"/>
                </a:solidFill>
              </a:rPr>
              <a:t>Territoires carencés identifiés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>
                <a:solidFill>
                  <a:srgbClr val="000000"/>
                </a:solidFill>
              </a:rPr>
              <a:t>dans le </a:t>
            </a:r>
            <a:r>
              <a:rPr lang="fr-FR" altLang="fr-FR" sz="1400" b="1">
                <a:solidFill>
                  <a:srgbClr val="000000"/>
                </a:solidFill>
                <a:hlinkClick r:id=""/>
              </a:rPr>
              <a:t>schéma de développement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0000"/>
                </a:solidFill>
                <a:hlinkClick r:id=""/>
              </a:rPr>
              <a:t>du sport en PDL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  <a:hlinkClick r:id="rId6"/>
              </a:rPr>
              <a:t> </a:t>
            </a:r>
            <a:endParaRPr lang="fr-FR" altLang="fr-FR" sz="1400">
              <a:solidFill>
                <a:srgbClr val="000000"/>
              </a:solidFill>
            </a:endParaRPr>
          </a:p>
        </p:txBody>
      </p:sp>
      <p:pic>
        <p:nvPicPr>
          <p:cNvPr id="125962" name="Picture 10" descr="c16d39f976f8b18c1be265eff424f83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157788"/>
            <a:ext cx="23050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5301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000375" y="1125538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400" b="1">
                <a:solidFill>
                  <a:srgbClr val="006666"/>
                </a:solidFill>
                <a:latin typeface="Arial" panose="020B0604020202020204" pitchFamily="34" charset="0"/>
              </a:rPr>
              <a:t>POUR LES PUBLICS PRIORITAIRES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927351" y="2060576"/>
            <a:ext cx="712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711451" y="2276476"/>
            <a:ext cx="71294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</a:rPr>
              <a:t> Les personnes en difficultés sociales 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</a:rPr>
              <a:t> Les personnes en situation de handicap*;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b="1">
                <a:solidFill>
                  <a:srgbClr val="000000"/>
                </a:solidFill>
              </a:rPr>
              <a:t> Le public féminin (particulièrement en ZRR et QPV).</a:t>
            </a:r>
            <a:endParaRPr lang="fr-FR" altLang="fr-FR" sz="1600" b="1">
              <a:solidFill>
                <a:srgbClr val="000000"/>
              </a:solidFill>
            </a:endParaRPr>
          </a:p>
        </p:txBody>
      </p:sp>
      <p:pic>
        <p:nvPicPr>
          <p:cNvPr id="100361" name="Picture 9" descr="Afficher l'image d'orig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4365626"/>
            <a:ext cx="1570037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151314" y="5516563"/>
            <a:ext cx="4752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i="1">
                <a:solidFill>
                  <a:srgbClr val="000000"/>
                </a:solidFill>
              </a:rPr>
              <a:t>* Les demandes des associations sportives référencées dans le Handiguide des sports seront privilégiées.</a:t>
            </a:r>
          </a:p>
        </p:txBody>
      </p:sp>
      <p:sp>
        <p:nvSpPr>
          <p:cNvPr id="100367" name="Rectangle 15"/>
          <p:cNvSpPr>
            <a:spLocks noGrp="1" noChangeArrowheads="1"/>
          </p:cNvSpPr>
          <p:nvPr>
            <p:ph type="title"/>
          </p:nvPr>
        </p:nvSpPr>
        <p:spPr>
          <a:xfrm>
            <a:off x="2279650" y="188914"/>
            <a:ext cx="8388350" cy="536575"/>
          </a:xfrm>
          <a:noFill/>
          <a:ln/>
        </p:spPr>
        <p:txBody>
          <a:bodyPr/>
          <a:lstStyle/>
          <a:p>
            <a:r>
              <a:rPr lang="fr-FR" altLang="fr-FR" sz="2000" b="1">
                <a:solidFill>
                  <a:srgbClr val="FF3300"/>
                </a:solidFill>
                <a:latin typeface="Verdana" panose="020B0604030504040204" pitchFamily="34" charset="0"/>
              </a:rPr>
              <a:t>2) Réduire les inégalités d’accès à la pratique sportive</a:t>
            </a:r>
          </a:p>
        </p:txBody>
      </p:sp>
    </p:spTree>
    <p:extLst>
      <p:ext uri="{BB962C8B-B14F-4D97-AF65-F5344CB8AC3E}">
        <p14:creationId xmlns:p14="http://schemas.microsoft.com/office/powerpoint/2010/main" val="34124198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855914" y="115889"/>
            <a:ext cx="7272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000" b="1">
                <a:solidFill>
                  <a:srgbClr val="FF3300"/>
                </a:solidFill>
              </a:rPr>
              <a:t>3) Promouvoir le "sport santé " sous toutes ses formes et contribuer au développement des valeurs et de l’éthique sportive 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11464" y="1100138"/>
            <a:ext cx="7424737" cy="495300"/>
          </a:xfrm>
          <a:noFill/>
          <a:ln/>
        </p:spPr>
        <p:txBody>
          <a:bodyPr/>
          <a:lstStyle/>
          <a:p>
            <a:r>
              <a:rPr lang="fr-FR" altLang="fr-FR" sz="2400" b="1"/>
              <a:t>Promotion de la santé par le sport</a:t>
            </a: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855913" y="1916114"/>
            <a:ext cx="67691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>
                <a:solidFill>
                  <a:srgbClr val="000000"/>
                </a:solidFill>
                <a:latin typeface="Arial" panose="020B0604020202020204" pitchFamily="34" charset="0"/>
              </a:rPr>
              <a:t> Création de nouvelles activités adaptées aux personnes sédentaires (ex : adolescents, seniors, adultes...) et autres actions de préservation de la santé par le sport,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1600" b="1">
                <a:solidFill>
                  <a:srgbClr val="000000"/>
                </a:solidFill>
                <a:latin typeface="Arial" panose="020B0604020202020204" pitchFamily="34" charset="0"/>
              </a:rPr>
              <a:t> Protection de la santé du sportif en club par la mise en oeuvre d'un projet éducatif à la santé contribuant à modifier le comportement dans la durée.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sz="1600" b="1">
              <a:solidFill>
                <a:srgbClr val="000000"/>
              </a:solidFill>
            </a:endParaRP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2640013" y="4652963"/>
            <a:ext cx="64817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0000"/>
                </a:solidFill>
                <a:latin typeface="Arial" panose="020B0604020202020204" pitchFamily="34" charset="0"/>
              </a:rPr>
              <a:t>Les associations qui déposent une demande CNDS "sport santé" doivent avoir obtenu le label "sport santé - prévention niveau 1" ou engager dans l'année cette démarche de labellisation </a:t>
            </a:r>
          </a:p>
        </p:txBody>
      </p:sp>
      <p:pic>
        <p:nvPicPr>
          <p:cNvPr id="106510" name="Picture 1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9688" r="18065" b="7643"/>
          <a:stretch>
            <a:fillRect/>
          </a:stretch>
        </p:blipFill>
        <p:spPr bwMode="auto">
          <a:xfrm>
            <a:off x="9091614" y="5883276"/>
            <a:ext cx="1576387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13" name="Picture 17" descr="Afficher l'image d'origi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4797425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163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855914" y="115889"/>
            <a:ext cx="7272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rgbClr val="FF3300"/>
                </a:solidFill>
              </a:rPr>
              <a:t>3) Promouvoir le "sport santé " sous toutes ses formes et contribuer au développement des valeurs et de l’éthique sportive 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2811464" y="1100138"/>
            <a:ext cx="7424737" cy="495300"/>
          </a:xfrm>
          <a:noFill/>
          <a:ln/>
        </p:spPr>
        <p:txBody>
          <a:bodyPr/>
          <a:lstStyle/>
          <a:p>
            <a:r>
              <a:rPr lang="fr-FR" altLang="fr-FR" sz="1800" b="1"/>
              <a:t>Contribuer au développement des valeurs et de l’éthique sportive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2640014" y="2205039"/>
            <a:ext cx="72723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>
                <a:solidFill>
                  <a:srgbClr val="000000"/>
                </a:solidFill>
              </a:rPr>
              <a:t> Les actions d’information, de communication et de prévention sur les incivilités, la violence et les discriminations dans le sport 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6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srgbClr val="000000"/>
                </a:solidFill>
              </a:rPr>
              <a:t> Toutes actions visant au développement des valeurs éducatives de la pratique sportive.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srgbClr val="000000"/>
                </a:solidFill>
              </a:rPr>
              <a:t> Les actions de prévention du dopage (AMCD).</a:t>
            </a:r>
          </a:p>
        </p:txBody>
      </p:sp>
    </p:spTree>
    <p:extLst>
      <p:ext uri="{BB962C8B-B14F-4D97-AF65-F5344CB8AC3E}">
        <p14:creationId xmlns:p14="http://schemas.microsoft.com/office/powerpoint/2010/main" val="34288936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441575" y="1827213"/>
            <a:ext cx="9750425" cy="4114800"/>
          </a:xfrm>
        </p:spPr>
        <p:txBody>
          <a:bodyPr/>
          <a:lstStyle/>
          <a:p>
            <a:r>
              <a:rPr lang="fr-FR" sz="2000" b="1" dirty="0" smtClean="0"/>
              <a:t>Pour infos:</a:t>
            </a:r>
          </a:p>
          <a:p>
            <a:pPr lvl="1"/>
            <a:r>
              <a:rPr lang="fr-FR" sz="1400" b="1" dirty="0" smtClean="0"/>
              <a:t>Charger la note d’informations régionales CNDS 2016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146221" y="3760631"/>
            <a:ext cx="124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0000"/>
                </a:solidFill>
              </a:rPr>
              <a:t>http://www.sarthe.gouv.fr/subventions-aux-associations-sportives-campagne-a265.html</a:t>
            </a:r>
          </a:p>
        </p:txBody>
      </p:sp>
    </p:spTree>
    <p:extLst>
      <p:ext uri="{BB962C8B-B14F-4D97-AF65-F5344CB8AC3E}">
        <p14:creationId xmlns:p14="http://schemas.microsoft.com/office/powerpoint/2010/main" val="134910987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782888" y="2565401"/>
            <a:ext cx="669766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6600">
                <a:solidFill>
                  <a:srgbClr val="006666"/>
                </a:solidFill>
                <a:latin typeface="Arial" panose="020B0604020202020204" pitchFamily="34" charset="0"/>
              </a:rPr>
              <a:t>III - Modalités et procédures</a:t>
            </a:r>
          </a:p>
        </p:txBody>
      </p:sp>
    </p:spTree>
    <p:extLst>
      <p:ext uri="{BB962C8B-B14F-4D97-AF65-F5344CB8AC3E}">
        <p14:creationId xmlns:p14="http://schemas.microsoft.com/office/powerpoint/2010/main" val="41045153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Chiffres clés de la campagne 2015</a:t>
            </a:r>
          </a:p>
        </p:txBody>
      </p:sp>
      <p:pic>
        <p:nvPicPr>
          <p:cNvPr id="6147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24113" y="1700214"/>
            <a:ext cx="7993062" cy="4033837"/>
          </a:xfrm>
        </p:spPr>
        <p:txBody>
          <a:bodyPr/>
          <a:lstStyle/>
          <a:p>
            <a:pPr marL="180975" indent="-180975" eaLnBrk="1" hangingPunct="1">
              <a:buNone/>
            </a:pPr>
            <a:r>
              <a:rPr lang="fr-FR" altLang="fr-FR" sz="1400" b="1" dirty="0"/>
              <a:t>Répartition de la dotation CNDS 2015 en Sarthe:</a:t>
            </a:r>
          </a:p>
          <a:p>
            <a:pPr marL="180975" indent="-180975" eaLnBrk="1" hangingPunct="1">
              <a:buNone/>
            </a:pPr>
            <a:endParaRPr lang="fr-FR" altLang="fr-FR" sz="1400" i="1" dirty="0"/>
          </a:p>
          <a:p>
            <a:pPr marL="180975" indent="-180975" eaLnBrk="1" hangingPunct="1">
              <a:buFontTx/>
              <a:buChar char="o"/>
            </a:pPr>
            <a:r>
              <a:rPr lang="fr-FR" altLang="fr-FR" sz="1400" b="1" dirty="0"/>
              <a:t>Emploi CNDS 2015 = 286 202 euros </a:t>
            </a:r>
            <a:r>
              <a:rPr lang="fr-FR" altLang="fr-FR" sz="1400" b="1" dirty="0">
                <a:solidFill>
                  <a:srgbClr val="FF3300"/>
                </a:solidFill>
              </a:rPr>
              <a:t>(+ 63,6% par rapport à 2014)</a:t>
            </a:r>
          </a:p>
          <a:p>
            <a:pPr marL="180975" indent="-180975" eaLnBrk="1" hangingPunct="1">
              <a:buFontTx/>
              <a:buChar char="o"/>
            </a:pPr>
            <a:r>
              <a:rPr lang="fr-FR" altLang="fr-FR" sz="1400" dirty="0"/>
              <a:t>Création emploi en 2015 (8): 83 524 euros</a:t>
            </a:r>
          </a:p>
          <a:p>
            <a:pPr marL="180975" indent="-180975" eaLnBrk="1" hangingPunct="1">
              <a:buFontTx/>
              <a:buChar char="o"/>
            </a:pPr>
            <a:r>
              <a:rPr lang="fr-FR" altLang="fr-FR" sz="1400" dirty="0"/>
              <a:t>Création emploi « Citoyen du sport » (2): 18 000 euros</a:t>
            </a:r>
          </a:p>
          <a:p>
            <a:pPr marL="180975" indent="-180975" eaLnBrk="1" hangingPunct="1">
              <a:buFontTx/>
              <a:buChar char="o"/>
            </a:pPr>
            <a:r>
              <a:rPr lang="fr-FR" altLang="fr-FR" sz="1400" dirty="0"/>
              <a:t>Financement des emplois en cours (22): 184 678 euros</a:t>
            </a:r>
          </a:p>
          <a:p>
            <a:pPr marL="180975" indent="-180975" eaLnBrk="1" hangingPunct="1">
              <a:buNone/>
            </a:pPr>
            <a:endParaRPr lang="fr-FR" altLang="fr-FR" sz="1400" dirty="0"/>
          </a:p>
          <a:p>
            <a:pPr marL="180975" indent="-180975" eaLnBrk="1" hangingPunct="1"/>
            <a:r>
              <a:rPr lang="fr-FR" altLang="fr-FR" sz="1400" b="1" dirty="0"/>
              <a:t>Part aux actions des clubs et des comités en 2015 = 474 983 euros </a:t>
            </a:r>
          </a:p>
          <a:p>
            <a:pPr marL="180975" indent="-180975" algn="ctr" eaLnBrk="1" hangingPunct="1">
              <a:buNone/>
            </a:pPr>
            <a:r>
              <a:rPr lang="fr-FR" altLang="fr-FR" sz="1400" b="1" dirty="0">
                <a:solidFill>
                  <a:srgbClr val="FF3300"/>
                </a:solidFill>
              </a:rPr>
              <a:t>(- 18,21% par rapport à 2014)</a:t>
            </a:r>
          </a:p>
          <a:p>
            <a:pPr marL="180975" indent="-180975" eaLnBrk="1" hangingPunct="1">
              <a:buNone/>
            </a:pPr>
            <a:endParaRPr lang="fr-FR" altLang="fr-FR" sz="1400" dirty="0"/>
          </a:p>
          <a:p>
            <a:pPr marL="180975" indent="-180975" eaLnBrk="1" hangingPunct="1"/>
            <a:r>
              <a:rPr lang="fr-FR" altLang="fr-FR" sz="1400" dirty="0"/>
              <a:t>Crédits du CNDS sur l’Appel à projet Alimentation et APS en 2014 = </a:t>
            </a:r>
            <a:r>
              <a:rPr lang="fr-FR" altLang="fr-FR" sz="1400" b="1" dirty="0"/>
              <a:t>6 800 euros.</a:t>
            </a:r>
          </a:p>
          <a:p>
            <a:pPr marL="180975" indent="-180975" eaLnBrk="1" hangingPunct="1"/>
            <a:endParaRPr lang="fr-FR" altLang="fr-FR" sz="1400" dirty="0"/>
          </a:p>
          <a:p>
            <a:pPr marL="180975" indent="-180975" eaLnBrk="1" hangingPunct="1"/>
            <a:r>
              <a:rPr lang="fr-FR" altLang="fr-FR" sz="1400" b="1" dirty="0"/>
              <a:t>Enveloppe Totale CNDS 2015 = 767 985 euros </a:t>
            </a:r>
            <a:r>
              <a:rPr lang="fr-FR" altLang="fr-FR" sz="1400" b="1" dirty="0">
                <a:solidFill>
                  <a:srgbClr val="FF3300"/>
                </a:solidFill>
              </a:rPr>
              <a:t>(+0,28% par rapport à 2014).</a:t>
            </a:r>
          </a:p>
          <a:p>
            <a:pPr marL="180975" indent="-180975" eaLnBrk="1" hangingPunct="1"/>
            <a:endParaRPr lang="fr-FR" altLang="fr-FR" sz="1400" b="1" dirty="0">
              <a:solidFill>
                <a:srgbClr val="FF3300"/>
              </a:solidFill>
            </a:endParaRPr>
          </a:p>
          <a:p>
            <a:pPr marL="180975" indent="-180975" eaLnBrk="1" hangingPunct="1">
              <a:buNone/>
            </a:pPr>
            <a:endParaRPr lang="fr-FR" altLang="fr-FR" sz="1400" dirty="0"/>
          </a:p>
          <a:p>
            <a:pPr marL="180975" indent="-180975" eaLnBrk="1" hangingPunct="1"/>
            <a:endParaRPr lang="fr-FR" altLang="fr-FR" sz="1600" b="1" dirty="0"/>
          </a:p>
          <a:p>
            <a:pPr marL="180975" indent="-180975" eaLnBrk="1" hangingPunct="1">
              <a:buNone/>
            </a:pPr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32505973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procédures: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Procédure habituelle avec la DDCS:</a:t>
            </a:r>
          </a:p>
          <a:p>
            <a:pPr lvl="1"/>
            <a:r>
              <a:rPr lang="fr-FR" sz="1400" dirty="0" smtClean="0"/>
              <a:t>Votre projet doit être en phase avec les priorités 2016</a:t>
            </a:r>
          </a:p>
          <a:p>
            <a:pPr lvl="1"/>
            <a:r>
              <a:rPr lang="fr-FR" sz="1400" dirty="0" smtClean="0"/>
              <a:t>Le seuil minimum est maintenu à 1500€ (1000€ en ZRR)</a:t>
            </a:r>
          </a:p>
          <a:p>
            <a:pPr lvl="1"/>
            <a:r>
              <a:rPr lang="fr-FR" sz="1400" dirty="0" smtClean="0"/>
              <a:t>Taux de subvention du CNDS: 50% maximal du montant subventionnable </a:t>
            </a:r>
          </a:p>
          <a:p>
            <a:pPr lvl="1"/>
            <a:r>
              <a:rPr lang="fr-FR" sz="1400" dirty="0" smtClean="0"/>
              <a:t>Demande à effectuer sur e. subventions</a:t>
            </a:r>
          </a:p>
          <a:p>
            <a:pPr lvl="1"/>
            <a:endParaRPr lang="fr-FR" sz="1400" dirty="0"/>
          </a:p>
          <a:p>
            <a:r>
              <a:rPr lang="fr-FR" sz="2000" b="1" dirty="0" smtClean="0"/>
              <a:t>Omnisport:</a:t>
            </a:r>
          </a:p>
          <a:p>
            <a:pPr lvl="1"/>
            <a:r>
              <a:rPr lang="fr-FR" sz="1400" dirty="0" smtClean="0"/>
              <a:t>Les clubs omnisport ne peuvent déposer qu’un seul et unique dossier (Pas de dossier individuel) </a:t>
            </a:r>
          </a:p>
          <a:p>
            <a:pPr lvl="1"/>
            <a:endParaRPr lang="fr-FR" sz="1400" dirty="0"/>
          </a:p>
          <a:p>
            <a:r>
              <a:rPr lang="fr-FR" sz="2000" b="1" dirty="0" smtClean="0"/>
              <a:t>Dossier PTC (Projet Territorial Concerté) avec le comité départemental:</a:t>
            </a:r>
          </a:p>
          <a:p>
            <a:pPr lvl="1"/>
            <a:r>
              <a:rPr lang="fr-FR" sz="1400" dirty="0" smtClean="0"/>
              <a:t>Projet à construire autour des 12 priorités du comité</a:t>
            </a:r>
          </a:p>
          <a:p>
            <a:pPr lvl="1"/>
            <a:r>
              <a:rPr lang="fr-FR" sz="1400" dirty="0" smtClean="0"/>
              <a:t>Montant minimal du dossier: 1000€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5349586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2441575" y="301625"/>
            <a:ext cx="9750425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fr-FR" sz="2000" b="1" dirty="0">
                <a:solidFill>
                  <a:srgbClr val="000000"/>
                </a:solidFill>
                <a:latin typeface="Verdana"/>
                <a:ea typeface="+mn-ea"/>
              </a:rPr>
              <a:t>Procédure habituelle avec la DDCS:</a:t>
            </a:r>
            <a:br>
              <a:rPr lang="fr-FR" sz="2000" b="1" dirty="0">
                <a:solidFill>
                  <a:srgbClr val="000000"/>
                </a:solidFill>
                <a:latin typeface="Verdana"/>
                <a:ea typeface="+mn-ea"/>
              </a:rPr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120462" y="3105835"/>
            <a:ext cx="10612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</a:t>
            </a:r>
            <a:r>
              <a:rPr lang="fr-FR" dirty="0" smtClean="0"/>
              <a:t>www.sarthe.gouv.fr/subventions-aux-associations-sportives-campagne-a265.html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79453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333375"/>
            <a:ext cx="7313612" cy="1143000"/>
          </a:xfrm>
        </p:spPr>
        <p:txBody>
          <a:bodyPr/>
          <a:lstStyle/>
          <a:p>
            <a:r>
              <a:rPr lang="fr-FR" altLang="fr-FR"/>
              <a:t>Nombre de « fiche action »</a:t>
            </a:r>
          </a:p>
        </p:txBody>
      </p:sp>
      <p:pic>
        <p:nvPicPr>
          <p:cNvPr id="128003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351088" y="1700213"/>
            <a:ext cx="83169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 b="1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566989" y="1773238"/>
            <a:ext cx="7705725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</a:rPr>
              <a:t>Les clubs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b="1" dirty="0">
                <a:solidFill>
                  <a:srgbClr val="000000"/>
                </a:solidFill>
              </a:rPr>
              <a:t>peuvent créer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b="1" dirty="0">
                <a:solidFill>
                  <a:srgbClr val="FF3300"/>
                </a:solidFill>
              </a:rPr>
              <a:t>5 fiches action</a:t>
            </a:r>
            <a:r>
              <a:rPr lang="fr-FR" altLang="fr-FR" b="1" dirty="0">
                <a:solidFill>
                  <a:srgbClr val="000000"/>
                </a:solidFill>
              </a:rPr>
              <a:t> sur </a:t>
            </a:r>
            <a:r>
              <a:rPr lang="fr-FR" altLang="fr-FR" b="1" dirty="0" err="1">
                <a:solidFill>
                  <a:srgbClr val="000000"/>
                </a:solidFill>
              </a:rPr>
              <a:t>e.subvention</a:t>
            </a:r>
            <a:r>
              <a:rPr lang="fr-FR" altLang="fr-FR" b="1" dirty="0">
                <a:solidFill>
                  <a:srgbClr val="000000"/>
                </a:solidFill>
              </a:rPr>
              <a:t> </a:t>
            </a:r>
            <a:r>
              <a:rPr lang="fr-FR" alt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(hors fiche emploi).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</a:rPr>
              <a:t>Indiquer dans le titre de chaque « fiche action » créée sur </a:t>
            </a:r>
            <a:r>
              <a:rPr lang="fr-FR" altLang="fr-FR" b="1" dirty="0" err="1">
                <a:solidFill>
                  <a:srgbClr val="000000"/>
                </a:solidFill>
              </a:rPr>
              <a:t>e.subvention</a:t>
            </a:r>
            <a:r>
              <a:rPr lang="fr-FR" altLang="fr-FR" b="1" dirty="0">
                <a:solidFill>
                  <a:srgbClr val="000000"/>
                </a:solidFill>
              </a:rPr>
              <a:t> la thématique correspondant à la priorité du CNDS définie dans la Note d’Orientation Régionale.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i="1" dirty="0">
                <a:solidFill>
                  <a:srgbClr val="000000"/>
                </a:solidFill>
              </a:rPr>
              <a:t>Ex: « Réduire les inégalités – publics prioritaires ».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9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404813"/>
            <a:ext cx="7351712" cy="1143000"/>
          </a:xfrm>
        </p:spPr>
        <p:txBody>
          <a:bodyPr/>
          <a:lstStyle/>
          <a:p>
            <a:r>
              <a:rPr lang="fr-FR" altLang="fr-FR" sz="2800"/>
              <a:t>Les critères d’éligibilité</a:t>
            </a:r>
          </a:p>
        </p:txBody>
      </p:sp>
      <p:pic>
        <p:nvPicPr>
          <p:cNvPr id="135171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640014" y="1916114"/>
            <a:ext cx="727233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srgbClr val="000000"/>
                </a:solidFill>
              </a:rPr>
              <a:t> </a:t>
            </a:r>
            <a:r>
              <a:rPr lang="fr-FR" altLang="fr-FR" sz="1600" b="1" dirty="0">
                <a:solidFill>
                  <a:srgbClr val="000000"/>
                </a:solidFill>
              </a:rPr>
              <a:t>Associations figurant dans la liste des bénéficiaires du CNDS</a:t>
            </a:r>
            <a:r>
              <a:rPr lang="fr-FR" altLang="fr-FR" sz="1600" dirty="0">
                <a:solidFill>
                  <a:srgbClr val="000000"/>
                </a:solidFill>
              </a:rPr>
              <a:t> </a:t>
            </a:r>
            <a:r>
              <a:rPr lang="fr-FR" altLang="fr-FR" sz="1600" i="1" dirty="0">
                <a:solidFill>
                  <a:srgbClr val="000000"/>
                </a:solidFill>
              </a:rPr>
              <a:t>(associations sportives agréées et affiliées à une fédération, CDOS, groupements d’employeurs, etc.)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i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i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 dirty="0">
                <a:solidFill>
                  <a:srgbClr val="000000"/>
                </a:solidFill>
              </a:rPr>
              <a:t>Le seuil minimum d’attribution de subvention est maintenu à </a:t>
            </a:r>
            <a:r>
              <a:rPr lang="fr-FR" altLang="fr-FR" sz="1600" b="1" u="sng" dirty="0">
                <a:solidFill>
                  <a:srgbClr val="000000"/>
                </a:solidFill>
              </a:rPr>
              <a:t>1 500 €</a:t>
            </a:r>
            <a:r>
              <a:rPr lang="fr-FR" altLang="fr-FR" sz="1600" b="1" dirty="0">
                <a:solidFill>
                  <a:srgbClr val="000000"/>
                </a:solidFill>
              </a:rPr>
              <a:t> </a:t>
            </a:r>
            <a:r>
              <a:rPr lang="fr-FR" altLang="fr-FR" sz="1600" i="1" dirty="0">
                <a:solidFill>
                  <a:srgbClr val="000000"/>
                </a:solidFill>
              </a:rPr>
              <a:t>(1000 euros en ZRR).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i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i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 dirty="0">
                <a:solidFill>
                  <a:srgbClr val="000000"/>
                </a:solidFill>
              </a:rPr>
              <a:t> Taux de subvention du CNDS: 50% maximum du montant subventionnable </a:t>
            </a:r>
            <a:r>
              <a:rPr lang="fr-FR" altLang="fr-FR" sz="1600" i="1" dirty="0">
                <a:solidFill>
                  <a:srgbClr val="000000"/>
                </a:solidFill>
              </a:rPr>
              <a:t>(Le cumul des actions du dossier CNDS doit donc atteindre la somme de 3000 euros min. / 2000 euros en ZRR).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b="1" dirty="0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63976" y="5661026"/>
            <a:ext cx="473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0000"/>
                </a:solidFill>
              </a:rPr>
              <a:t>Tout dossier hors délais sera rejeté</a:t>
            </a:r>
          </a:p>
        </p:txBody>
      </p:sp>
    </p:spTree>
    <p:extLst>
      <p:ext uri="{BB962C8B-B14F-4D97-AF65-F5344CB8AC3E}">
        <p14:creationId xmlns:p14="http://schemas.microsoft.com/office/powerpoint/2010/main" val="15647206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333375"/>
            <a:ext cx="7351712" cy="1143000"/>
          </a:xfrm>
        </p:spPr>
        <p:txBody>
          <a:bodyPr/>
          <a:lstStyle/>
          <a:p>
            <a:r>
              <a:rPr lang="fr-FR" altLang="fr-FR" sz="2800" b="1"/>
              <a:t>Accès E.SUBVENTION</a:t>
            </a:r>
          </a:p>
        </p:txBody>
      </p:sp>
      <p:pic>
        <p:nvPicPr>
          <p:cNvPr id="132099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927351" y="1557338"/>
            <a:ext cx="64817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>
                <a:solidFill>
                  <a:srgbClr val="FF3300"/>
                </a:solidFill>
              </a:rPr>
              <a:t>A partir du </a:t>
            </a:r>
            <a:r>
              <a:rPr lang="fr-FR" altLang="fr-FR" b="1" u="sng">
                <a:solidFill>
                  <a:srgbClr val="FF3300"/>
                </a:solidFill>
              </a:rPr>
              <a:t>23 février: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- Chaque association doit créer un compte sur: 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927351" y="335756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n° SIRET et n°RNA* obligatoire pour créer un compte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3216276" y="3860800"/>
            <a:ext cx="5768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Une fois le compte créé, l’association pourra remplir un CERFA traditionnel en ligne par le biais de l’interface e.subvention.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631951" y="4868863"/>
            <a:ext cx="35290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400" i="1">
                <a:solidFill>
                  <a:srgbClr val="000000"/>
                </a:solidFill>
              </a:rPr>
              <a:t>*n°RNA = W + 9 chiffres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400" i="1">
                <a:solidFill>
                  <a:srgbClr val="000000"/>
                </a:solidFill>
              </a:rPr>
              <a:t>A demander à la DDCS si nécessaire.</a:t>
            </a: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071814" y="5676900"/>
            <a:ext cx="7596187" cy="1181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0000"/>
                </a:solidFill>
              </a:rPr>
              <a:t>Les comités départementaux et les clubs omnisports adressent une copie de leur dossier « e.subvention » en pdf au CDOS : </a:t>
            </a:r>
            <a:r>
              <a:rPr lang="fr-FR" altLang="fr-FR" sz="1400" b="1">
                <a:solidFill>
                  <a:srgbClr val="000000"/>
                </a:solidFill>
                <a:hlinkClick r:id="rId3"/>
              </a:rPr>
              <a:t>comite.cdos@maison-sports72.fr</a:t>
            </a: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0000"/>
                </a:solidFill>
              </a:rPr>
              <a:t>Les clubs adressent une copie de leur dossier « e.subvention » en pdf à leur comité départemental d’affiliation.</a:t>
            </a:r>
          </a:p>
        </p:txBody>
      </p:sp>
      <p:pic>
        <p:nvPicPr>
          <p:cNvPr id="132110" name="Picture 1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12457" r="46280" b="77750"/>
          <a:stretch>
            <a:fillRect/>
          </a:stretch>
        </p:blipFill>
        <p:spPr bwMode="auto">
          <a:xfrm>
            <a:off x="4440238" y="2492375"/>
            <a:ext cx="28765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60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9" y="333375"/>
            <a:ext cx="7424737" cy="1143000"/>
          </a:xfrm>
        </p:spPr>
        <p:txBody>
          <a:bodyPr/>
          <a:lstStyle/>
          <a:p>
            <a:pPr eaLnBrk="1" hangingPunct="1"/>
            <a:r>
              <a:rPr lang="fr-FR" altLang="fr-FR" sz="2800"/>
              <a:t>Campagne CNDS 2016 en PDL</a:t>
            </a:r>
          </a:p>
        </p:txBody>
      </p:sp>
      <p:pic>
        <p:nvPicPr>
          <p:cNvPr id="19459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9765" r="62175" b="70395"/>
          <a:stretch>
            <a:fillRect/>
          </a:stretch>
        </p:blipFill>
        <p:spPr bwMode="auto">
          <a:xfrm>
            <a:off x="3648075" y="3284539"/>
            <a:ext cx="51181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855913" y="1989139"/>
            <a:ext cx="66976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Demande de subvention en ligne sur Internet, via le site « </a:t>
            </a:r>
            <a:r>
              <a:rPr lang="fr-FR" altLang="fr-FR" b="1">
                <a:solidFill>
                  <a:srgbClr val="000000"/>
                </a:solidFill>
              </a:rPr>
              <a:t>e-subvention </a:t>
            </a:r>
            <a:r>
              <a:rPr lang="fr-FR" altLang="fr-FR">
                <a:solidFill>
                  <a:srgbClr val="000000"/>
                </a:solidFill>
              </a:rPr>
              <a:t>», à partir de la plateforme www.service-public.fr/associations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2927351" y="4508500"/>
            <a:ext cx="6697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3300"/>
                </a:solidFill>
              </a:rPr>
              <a:t>A partir de 23 Février jusqu’au 31 Mars 2016</a:t>
            </a:r>
          </a:p>
        </p:txBody>
      </p:sp>
    </p:spTree>
    <p:extLst>
      <p:ext uri="{BB962C8B-B14F-4D97-AF65-F5344CB8AC3E}">
        <p14:creationId xmlns:p14="http://schemas.microsoft.com/office/powerpoint/2010/main" val="18212957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495550" y="1557339"/>
            <a:ext cx="8064500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b="1" u="sng">
              <a:solidFill>
                <a:srgbClr val="FF33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500" u="sng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>
                <a:solidFill>
                  <a:srgbClr val="000000"/>
                </a:solidFill>
              </a:rPr>
              <a:t> Le compte rendu financier et qualitatif de (s) l’action (s) aidée (s) en 2015 via le formulaire </a:t>
            </a:r>
            <a:r>
              <a:rPr lang="fr-FR" altLang="fr-FR" sz="1400" b="1">
                <a:solidFill>
                  <a:srgbClr val="000000"/>
                </a:solidFill>
                <a:hlinkClick r:id="rId3"/>
              </a:rPr>
              <a:t>CERFA 15059*01</a:t>
            </a: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>
                <a:solidFill>
                  <a:srgbClr val="000000"/>
                </a:solidFill>
              </a:rPr>
              <a:t> Le bilan financier, le budget prévisionnel et le compte de résultat de l’association approuvés lors de la dernière assemblée générale.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>
                <a:solidFill>
                  <a:srgbClr val="000000"/>
                </a:solidFill>
              </a:rPr>
              <a:t> Le rapport d'activité présenté lors de la dernière assemblée générale.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>
                <a:solidFill>
                  <a:srgbClr val="000000"/>
                </a:solidFill>
              </a:rPr>
              <a:t> Un RIB.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>
                <a:solidFill>
                  <a:srgbClr val="000000"/>
                </a:solidFill>
              </a:rPr>
              <a:t> La nouvelle composition des membres élus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>
                <a:solidFill>
                  <a:srgbClr val="000000"/>
                </a:solidFill>
              </a:rPr>
              <a:t> Le projet associatif ou projet de développement.</a:t>
            </a:r>
            <a:endParaRPr lang="fr-FR" altLang="fr-FR" sz="12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200" b="1">
              <a:solidFill>
                <a:srgbClr val="000000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566989" y="908051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>
                <a:solidFill>
                  <a:srgbClr val="006666"/>
                </a:solidFill>
                <a:latin typeface="Arial" panose="020B0604020202020204" pitchFamily="34" charset="0"/>
              </a:rPr>
              <a:t>Documents à préparer et à joindre impérativement sur e.subvention</a:t>
            </a:r>
          </a:p>
        </p:txBody>
      </p:sp>
    </p:spTree>
    <p:extLst>
      <p:ext uri="{BB962C8B-B14F-4D97-AF65-F5344CB8AC3E}">
        <p14:creationId xmlns:p14="http://schemas.microsoft.com/office/powerpoint/2010/main" val="29173511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301625"/>
            <a:ext cx="7351712" cy="1143000"/>
          </a:xfrm>
        </p:spPr>
        <p:txBody>
          <a:bodyPr/>
          <a:lstStyle/>
          <a:p>
            <a:r>
              <a:rPr lang="fr-FR" altLang="fr-FR" sz="2800"/>
              <a:t>Calendrier de la campagne 2016</a:t>
            </a:r>
          </a:p>
        </p:txBody>
      </p:sp>
      <p:pic>
        <p:nvPicPr>
          <p:cNvPr id="38915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424113" y="1628775"/>
            <a:ext cx="79930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>
                <a:solidFill>
                  <a:srgbClr val="000000"/>
                </a:solidFill>
              </a:rPr>
              <a:t> 23 Février 2016: Ouverture du dépôt de demande de subvention sur e-subvention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>
                <a:solidFill>
                  <a:srgbClr val="FF0000"/>
                </a:solidFill>
              </a:rPr>
              <a:t> 31 Mars 2016: Date limite de dépôt des dossiers (CD, clubs, emplois)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srgbClr val="000000"/>
                </a:solidFill>
              </a:rPr>
              <a:t> 10 Mai: Commission territoriale du CNDS EMPLOI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>
                <a:solidFill>
                  <a:srgbClr val="000000"/>
                </a:solidFill>
              </a:rPr>
              <a:t> Avril/Mai/Juin: Concertation avec les comités départementaux + concertation avec les clubs omnisports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srgbClr val="000000"/>
                </a:solidFill>
              </a:rPr>
              <a:t> 23 Juin 2016: Commission territoriale du CNDS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srgbClr val="000000"/>
                </a:solidFill>
              </a:rPr>
              <a:t> Juillet: Notification des décisions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>
                <a:solidFill>
                  <a:srgbClr val="000000"/>
                </a:solidFill>
              </a:rPr>
              <a:t> 15 juillet: date limite de signature des contrats de travail des créations emplois 2016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b="1">
                <a:solidFill>
                  <a:srgbClr val="000000"/>
                </a:solidFill>
              </a:rPr>
              <a:t> Août /Septembre : Mise en paiement des subventions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srgbClr val="000000"/>
                </a:solidFill>
              </a:rPr>
              <a:t> Octobre à Décembre: Contrôle de l’utilisation des subventions.</a:t>
            </a:r>
          </a:p>
        </p:txBody>
      </p:sp>
    </p:spTree>
    <p:extLst>
      <p:ext uri="{BB962C8B-B14F-4D97-AF65-F5344CB8AC3E}">
        <p14:creationId xmlns:p14="http://schemas.microsoft.com/office/powerpoint/2010/main" val="41026708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fr-FR" sz="2000" b="1" dirty="0">
                <a:solidFill>
                  <a:srgbClr val="000000"/>
                </a:solidFill>
                <a:latin typeface="Verdana"/>
                <a:ea typeface="+mn-ea"/>
              </a:rPr>
              <a:t>Omnisport:</a:t>
            </a:r>
            <a:br>
              <a:rPr lang="fr-FR" sz="2000" b="1" dirty="0">
                <a:solidFill>
                  <a:srgbClr val="000000"/>
                </a:solidFill>
                <a:latin typeface="Verdana"/>
                <a:ea typeface="+mn-ea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00879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333375"/>
            <a:ext cx="7313612" cy="1143000"/>
          </a:xfrm>
        </p:spPr>
        <p:txBody>
          <a:bodyPr/>
          <a:lstStyle/>
          <a:p>
            <a:r>
              <a:rPr lang="fr-FR" altLang="fr-FR" sz="3200"/>
              <a:t>Cas particulier des clubs omnisports</a:t>
            </a:r>
          </a:p>
        </p:txBody>
      </p:sp>
      <p:pic>
        <p:nvPicPr>
          <p:cNvPr id="111619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351088" y="1700213"/>
            <a:ext cx="83169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 b="1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711450" y="1700214"/>
            <a:ext cx="72723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3300"/>
                </a:solidFill>
              </a:rPr>
              <a:t>Les clubs omnisports ne peuvent déposer qu'un seul et unique dossier CNDS.</a:t>
            </a:r>
            <a:r>
              <a:rPr lang="fr-FR" altLang="fr-FR" sz="140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FF3300"/>
                </a:solidFill>
              </a:rPr>
              <a:t>Aucun dossier « individuel » de section ne sera instruit</a:t>
            </a:r>
            <a:r>
              <a:rPr lang="fr-FR" altLang="fr-FR" sz="1400">
                <a:solidFill>
                  <a:srgbClr val="000000"/>
                </a:solidFill>
              </a:rPr>
              <a:t> (</a:t>
            </a:r>
            <a:r>
              <a:rPr lang="fr-FR" altLang="fr-FR" sz="1400" i="1">
                <a:solidFill>
                  <a:srgbClr val="000000"/>
                </a:solidFill>
              </a:rPr>
              <a:t>sauf n° SIRET différent - par ex dans le cas des ententes de clubs</a:t>
            </a:r>
            <a:r>
              <a:rPr lang="fr-FR" altLang="fr-FR" sz="1400">
                <a:solidFill>
                  <a:srgbClr val="000000"/>
                </a:solidFill>
              </a:rPr>
              <a:t>).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0000"/>
                </a:solidFill>
              </a:rPr>
              <a:t>Pour les clubs omnisports ayant plus de 5 sections, le nombre de fiche action n'est pas limité.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Une fiche action dans le dossier omnisport pourra concerner une seule section notamment si celle-ci ne se retrouve dans aucune thématique présentée par l’omnisport.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La présentation d’un projet associatif « omnisport » est impérative.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Une section pourra bénéficier des moyens CNDS accordés à l’omnisport et bénéficier d’une action mutualisée PTC de son comité départemental, si et seulement si, les objectifs poursuivis, les actions et moyens financés sont formellement distincts. </a:t>
            </a:r>
          </a:p>
        </p:txBody>
      </p:sp>
    </p:spTree>
    <p:extLst>
      <p:ext uri="{BB962C8B-B14F-4D97-AF65-F5344CB8AC3E}">
        <p14:creationId xmlns:p14="http://schemas.microsoft.com/office/powerpoint/2010/main" val="36748207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Chiffres clés de la campagne 2015</a:t>
            </a:r>
          </a:p>
        </p:txBody>
      </p:sp>
      <p:pic>
        <p:nvPicPr>
          <p:cNvPr id="7171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24113" y="1773238"/>
            <a:ext cx="79930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fr-FR" altLang="fr-FR" sz="2000"/>
          </a:p>
          <a:p>
            <a:pPr eaLnBrk="1" hangingPunct="1"/>
            <a:r>
              <a:rPr lang="fr-FR" altLang="fr-FR" sz="2000" b="1"/>
              <a:t>Nombre de dossiers reçus* en 2015: 206 </a:t>
            </a:r>
            <a:r>
              <a:rPr lang="fr-FR" altLang="fr-FR" sz="2000" b="1">
                <a:solidFill>
                  <a:srgbClr val="FF3300"/>
                </a:solidFill>
              </a:rPr>
              <a:t>(-52% par rapport à 2014).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000" b="1"/>
          </a:p>
          <a:p>
            <a:pPr eaLnBrk="1" hangingPunct="1"/>
            <a:r>
              <a:rPr lang="fr-FR" altLang="fr-FR" sz="2000"/>
              <a:t>Total des demandes 2015: 1 802 512 euros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000"/>
          </a:p>
          <a:p>
            <a:pPr eaLnBrk="1" hangingPunct="1"/>
            <a:r>
              <a:rPr lang="fr-FR" altLang="fr-FR" sz="2000" b="1"/>
              <a:t>Nombre de dossiers financés en 2015: 151* (-35% par rapport à 2014)</a:t>
            </a:r>
          </a:p>
          <a:p>
            <a:pPr eaLnBrk="1" hangingPunct="1"/>
            <a:endParaRPr lang="fr-FR" altLang="fr-FR" sz="2000" b="1"/>
          </a:p>
          <a:p>
            <a:pPr eaLnBrk="1" hangingPunct="1">
              <a:buFontTx/>
              <a:buNone/>
            </a:pPr>
            <a:r>
              <a:rPr lang="fr-FR" altLang="fr-FR" sz="1800" i="1"/>
              <a:t>*  105 clubs ont bénéficié de moyens dans le cadre d’un Projet Territorial Concerté (PTC) proposé par leur comité</a:t>
            </a:r>
          </a:p>
          <a:p>
            <a:pPr eaLnBrk="1" hangingPunct="1">
              <a:buFontTx/>
              <a:buNone/>
            </a:pPr>
            <a:r>
              <a:rPr lang="fr-FR" altLang="fr-FR" sz="1800" i="1"/>
              <a:t>    </a:t>
            </a:r>
            <a:r>
              <a:rPr lang="fr-FR" altLang="fr-FR" sz="1800" i="1">
                <a:solidFill>
                  <a:srgbClr val="000000"/>
                </a:solidFill>
                <a:cs typeface="Times New Roman" panose="02020603050405020304" pitchFamily="18" charset="0"/>
              </a:rPr>
              <a:t>13 clubs omnisports ont déposé un dossier mutualisé</a:t>
            </a:r>
            <a:r>
              <a:rPr lang="fr-FR" altLang="fr-FR" sz="1800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145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fr-FR" sz="2000" b="1" dirty="0">
                <a:solidFill>
                  <a:srgbClr val="000000"/>
                </a:solidFill>
                <a:latin typeface="Verdana"/>
                <a:ea typeface="+mn-ea"/>
              </a:rPr>
              <a:t>Dossier PTC (Projet Territorial Concerté) avec le comité départemental:</a:t>
            </a:r>
            <a:br>
              <a:rPr lang="fr-FR" sz="2000" b="1" dirty="0">
                <a:solidFill>
                  <a:srgbClr val="000000"/>
                </a:solidFill>
                <a:latin typeface="Verdana"/>
                <a:ea typeface="+mn-ea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00667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mutual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188913"/>
            <a:ext cx="1620837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424114" y="1700213"/>
            <a:ext cx="7920037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Le "</a:t>
            </a:r>
            <a:r>
              <a:rPr lang="fr-FR" altLang="fr-FR" sz="1400" b="1">
                <a:solidFill>
                  <a:srgbClr val="000000"/>
                </a:solidFill>
              </a:rPr>
              <a:t>projet territorial concerté</a:t>
            </a:r>
            <a:r>
              <a:rPr lang="fr-FR" altLang="fr-FR" sz="1400">
                <a:solidFill>
                  <a:srgbClr val="000000"/>
                </a:solidFill>
              </a:rPr>
              <a:t>" = démarche de coopération pour un projet collectif qui est basé sur </a:t>
            </a:r>
            <a:r>
              <a:rPr lang="fr-FR" altLang="fr-FR" sz="1400" b="1">
                <a:solidFill>
                  <a:srgbClr val="000000"/>
                </a:solidFill>
              </a:rPr>
              <a:t>l’identification d’un porteur de projet</a:t>
            </a:r>
            <a:r>
              <a:rPr lang="fr-FR" altLang="fr-FR" sz="1400">
                <a:solidFill>
                  <a:srgbClr val="000000"/>
                </a:solidFill>
              </a:rPr>
              <a:t> et un </a:t>
            </a:r>
            <a:r>
              <a:rPr lang="fr-FR" altLang="fr-FR" sz="1400" b="1">
                <a:solidFill>
                  <a:srgbClr val="000000"/>
                </a:solidFill>
              </a:rPr>
              <a:t>dispositif de mutualisation </a:t>
            </a:r>
            <a:r>
              <a:rPr lang="fr-FR" altLang="fr-FR" sz="1400">
                <a:solidFill>
                  <a:srgbClr val="000000"/>
                </a:solidFill>
              </a:rPr>
              <a:t>afin d'optimiser l'efficacité d'un projet et d'en diminuer les coûts.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</a:rPr>
              <a:t>Le PTC peut également permettre de maintenir une offre sportive de proximité et de soutenir la coopération avec les clubs qui ne peuvent présenter des projets à hauteur du seuil minimum de subvention (1500 € sauf ZRR 1000 €).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>
                <a:solidFill>
                  <a:srgbClr val="000000"/>
                </a:solidFill>
              </a:rPr>
              <a:t>Rôle de la tête de réseau: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b="1" u="sng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Définit en concertation avec les clubs les objectifs communs en fonction du projet de développement et </a:t>
            </a:r>
            <a:r>
              <a:rPr lang="fr-FR" altLang="fr-FR" sz="1400" b="1">
                <a:solidFill>
                  <a:srgbClr val="000000"/>
                </a:solidFill>
              </a:rPr>
              <a:t>des priorités du CNDS</a:t>
            </a:r>
            <a:r>
              <a:rPr lang="fr-FR" altLang="fr-FR" sz="1400">
                <a:solidFill>
                  <a:srgbClr val="000000"/>
                </a:solidFill>
              </a:rPr>
              <a:t> 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Rédige un projet de mutualisation en répartissant les rôles de chacun 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Établit le budget prévisionnel global du projet de mutualisation 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Intègre dans son dossier CNDS le projet de mutualisation (fiche action PTC)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Reçoit la notification de la subvention correspondant au projet de mutualisation 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Organise la mise en commun des moyens financiers, humains et organisationnels;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 Produit un bilan qualitatif et financier (factures) du projet de mutualisation.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sz="1600" i="1">
              <a:solidFill>
                <a:srgbClr val="000000"/>
              </a:solidFill>
            </a:endParaRP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66988" y="404813"/>
            <a:ext cx="6481762" cy="1143000"/>
          </a:xfrm>
          <a:noFill/>
          <a:ln/>
        </p:spPr>
        <p:txBody>
          <a:bodyPr/>
          <a:lstStyle/>
          <a:p>
            <a:pPr algn="ctr"/>
            <a:r>
              <a:rPr lang="fr-FR" altLang="fr-FR" sz="2800"/>
              <a:t>Le Projet Territorial Concerté (PTC)</a:t>
            </a:r>
          </a:p>
        </p:txBody>
      </p:sp>
    </p:spTree>
    <p:extLst>
      <p:ext uri="{BB962C8B-B14F-4D97-AF65-F5344CB8AC3E}">
        <p14:creationId xmlns:p14="http://schemas.microsoft.com/office/powerpoint/2010/main" val="31884776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retenues pour le PTC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5" y="1827213"/>
            <a:ext cx="5498701" cy="4114800"/>
          </a:xfrm>
        </p:spPr>
      </p:pic>
    </p:spTree>
    <p:extLst>
      <p:ext uri="{BB962C8B-B14F-4D97-AF65-F5344CB8AC3E}">
        <p14:creationId xmlns:p14="http://schemas.microsoft.com/office/powerpoint/2010/main" val="47367367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69713" y="2498502"/>
            <a:ext cx="7213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Utilisation du dossier CNDS Club 2016 </a:t>
            </a:r>
          </a:p>
          <a:p>
            <a:r>
              <a:rPr lang="fr-FR" dirty="0" smtClean="0"/>
              <a:t>Ne pas faire de demande à la DDCS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 renvoyer au comité départemental </a:t>
            </a:r>
            <a:r>
              <a:rPr lang="fr-FR" smtClean="0">
                <a:solidFill>
                  <a:srgbClr val="FF0000"/>
                </a:solidFill>
              </a:rPr>
              <a:t>avant le 14 Mars 2016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0125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65927" y="2369713"/>
            <a:ext cx="8314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ATTENTION:</a:t>
            </a:r>
          </a:p>
          <a:p>
            <a:r>
              <a:rPr lang="fr-FR" dirty="0" smtClean="0"/>
              <a:t>Pour les clubs ayant un emploi « sport emploi » en cours, il faut faire </a:t>
            </a:r>
          </a:p>
          <a:p>
            <a:r>
              <a:rPr lang="fr-FR" dirty="0"/>
              <a:t>l</a:t>
            </a:r>
            <a:r>
              <a:rPr lang="fr-FR" dirty="0" smtClean="0"/>
              <a:t>e renouvellement sur </a:t>
            </a:r>
            <a:r>
              <a:rPr lang="fr-FR" dirty="0" err="1" smtClean="0"/>
              <a:t>e.subvention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Ensuite, soit le club fait sa demande CNDS via </a:t>
            </a:r>
            <a:r>
              <a:rPr lang="fr-FR" dirty="0" err="1" smtClean="0"/>
              <a:t>e.subventions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 Soit le club utilise la procédure PTC du comité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3051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301625"/>
            <a:ext cx="7351712" cy="1143000"/>
          </a:xfrm>
        </p:spPr>
        <p:txBody>
          <a:bodyPr/>
          <a:lstStyle/>
          <a:p>
            <a:r>
              <a:rPr lang="fr-FR" altLang="fr-FR" sz="2800"/>
              <a:t>Outils et accompagnement</a:t>
            </a:r>
          </a:p>
        </p:txBody>
      </p:sp>
      <p:pic>
        <p:nvPicPr>
          <p:cNvPr id="126979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6" t="14801" r="4547" b="62967"/>
          <a:stretch>
            <a:fillRect/>
          </a:stretch>
        </p:blipFill>
        <p:spPr bwMode="auto">
          <a:xfrm>
            <a:off x="1774825" y="3213101"/>
            <a:ext cx="2960688" cy="1038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440238" y="1844675"/>
            <a:ext cx="3816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3300"/>
                </a:solidFill>
              </a:rPr>
              <a:t>Documents à télécharger impérativement sur le site de la préfecture</a:t>
            </a:r>
          </a:p>
        </p:txBody>
      </p:sp>
      <p:pic>
        <p:nvPicPr>
          <p:cNvPr id="126982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t="31981" r="14493" b="26160"/>
          <a:stretch>
            <a:fillRect/>
          </a:stretch>
        </p:blipFill>
        <p:spPr bwMode="auto">
          <a:xfrm>
            <a:off x="5087939" y="3141664"/>
            <a:ext cx="25923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1295" r="4547" b="5905"/>
          <a:stretch>
            <a:fillRect/>
          </a:stretch>
        </p:blipFill>
        <p:spPr bwMode="auto">
          <a:xfrm>
            <a:off x="8040688" y="3141664"/>
            <a:ext cx="2087562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8256588" y="2781301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b="1" i="1">
                <a:solidFill>
                  <a:srgbClr val="000000"/>
                </a:solidFill>
              </a:rPr>
              <a:t>A paraître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3071813" y="5300664"/>
            <a:ext cx="64817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b="1" i="1">
                <a:solidFill>
                  <a:srgbClr val="000000"/>
                </a:solidFill>
              </a:rPr>
              <a:t>En Mars (date à définir): Mise en place de modules d’initiation à l’utilisation « e.subvention » au CDOS</a:t>
            </a:r>
          </a:p>
        </p:txBody>
      </p:sp>
    </p:spTree>
    <p:extLst>
      <p:ext uri="{BB962C8B-B14F-4D97-AF65-F5344CB8AC3E}">
        <p14:creationId xmlns:p14="http://schemas.microsoft.com/office/powerpoint/2010/main" val="3836269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3" y="301625"/>
            <a:ext cx="7351712" cy="1143000"/>
          </a:xfrm>
        </p:spPr>
        <p:txBody>
          <a:bodyPr/>
          <a:lstStyle/>
          <a:p>
            <a:r>
              <a:rPr lang="fr-FR" altLang="fr-FR" sz="2800"/>
              <a:t>Vos contacts à la DDCS</a:t>
            </a:r>
          </a:p>
        </p:txBody>
      </p:sp>
      <p:pic>
        <p:nvPicPr>
          <p:cNvPr id="67587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14189" r="9680" b="13757"/>
          <a:stretch>
            <a:fillRect/>
          </a:stretch>
        </p:blipFill>
        <p:spPr bwMode="auto">
          <a:xfrm>
            <a:off x="2711450" y="1484313"/>
            <a:ext cx="7272338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26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838" y="4581525"/>
            <a:ext cx="4895850" cy="1143000"/>
          </a:xfrm>
        </p:spPr>
        <p:txBody>
          <a:bodyPr/>
          <a:lstStyle/>
          <a:p>
            <a:r>
              <a:rPr lang="fr-FR" altLang="fr-FR" sz="2800"/>
              <a:t>Merci pour votre attention.</a:t>
            </a:r>
          </a:p>
        </p:txBody>
      </p:sp>
      <p:pic>
        <p:nvPicPr>
          <p:cNvPr id="69635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arton1_cle16f3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557339"/>
            <a:ext cx="6667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563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Chiffres clés de la campagne 2015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altLang="fr-FR" sz="1800" b="1"/>
              <a:t>Répartition CD / Clubs:</a:t>
            </a:r>
          </a:p>
        </p:txBody>
      </p:sp>
      <p:graphicFrame>
        <p:nvGraphicFramePr>
          <p:cNvPr id="25615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71814" y="2420938"/>
          <a:ext cx="324643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Graphique" r:id="rId3" imgW="4276641" imgH="2609966" progId="Excel.Chart.8">
                  <p:embed/>
                </p:oleObj>
              </mc:Choice>
              <mc:Fallback>
                <p:oleObj name="Graphique" r:id="rId3" imgW="4276641" imgH="26099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2420938"/>
                        <a:ext cx="324643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logoVille_Jeunesse_Sports_C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143251" y="4724401"/>
            <a:ext cx="69135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CD 2015: </a:t>
            </a:r>
            <a:r>
              <a:rPr lang="fr-FR" altLang="fr-FR" b="1">
                <a:solidFill>
                  <a:srgbClr val="000000"/>
                </a:solidFill>
              </a:rPr>
              <a:t>406 122 euros</a:t>
            </a:r>
            <a:r>
              <a:rPr lang="fr-FR" altLang="fr-FR">
                <a:solidFill>
                  <a:srgbClr val="000000"/>
                </a:solidFill>
              </a:rPr>
              <a:t> (–11,6% par rapport à 2014)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>
                <a:solidFill>
                  <a:srgbClr val="000000"/>
                </a:solidFill>
              </a:rPr>
              <a:t>Clubs 2015: </a:t>
            </a:r>
            <a:r>
              <a:rPr lang="fr-FR" altLang="fr-FR" b="1">
                <a:solidFill>
                  <a:srgbClr val="000000"/>
                </a:solidFill>
              </a:rPr>
              <a:t>361 863 euros</a:t>
            </a:r>
            <a:r>
              <a:rPr lang="fr-FR" altLang="fr-FR">
                <a:solidFill>
                  <a:srgbClr val="000000"/>
                </a:solidFill>
              </a:rPr>
              <a:t> (+18% par rapport à 2014)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143250" y="5949951"/>
            <a:ext cx="7272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i="1">
                <a:solidFill>
                  <a:srgbClr val="000000"/>
                </a:solidFill>
                <a:hlinkClick r:id="rId6"/>
              </a:rPr>
              <a:t>Répartition par disciplines en ligne sur le site de la préfecture</a:t>
            </a:r>
            <a:endParaRPr lang="fr-FR" altLang="fr-FR" i="1">
              <a:solidFill>
                <a:srgbClr val="000000"/>
              </a:solidFill>
            </a:endParaRPr>
          </a:p>
        </p:txBody>
      </p:sp>
      <p:graphicFrame>
        <p:nvGraphicFramePr>
          <p:cNvPr id="25618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43700" y="2420938"/>
          <a:ext cx="32464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Graphique" r:id="rId7" imgW="4276641" imgH="2609966" progId="Excel.Chart.8">
                  <p:embed/>
                </p:oleObj>
              </mc:Choice>
              <mc:Fallback>
                <p:oleObj name="Graphique" r:id="rId7" imgW="4276641" imgH="26099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420938"/>
                        <a:ext cx="324643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8967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351" y="333375"/>
            <a:ext cx="7313613" cy="1143000"/>
          </a:xfrm>
        </p:spPr>
        <p:txBody>
          <a:bodyPr/>
          <a:lstStyle/>
          <a:p>
            <a:r>
              <a:rPr lang="fr-FR" altLang="fr-FR"/>
              <a:t>Chiffres clés de la campagne 2015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0375" y="1628775"/>
            <a:ext cx="7488238" cy="5113338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fr-FR" altLang="fr-FR" sz="1600" b="1" dirty="0"/>
              <a:t> Répartition par thématiques prioritaires: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fr-FR" sz="1600" b="1" dirty="0"/>
          </a:p>
          <a:p>
            <a:pPr marL="0" indent="0">
              <a:lnSpc>
                <a:spcPct val="90000"/>
              </a:lnSpc>
            </a:pPr>
            <a:r>
              <a:rPr lang="fr-FR" altLang="fr-FR" sz="1600" dirty="0"/>
              <a:t> Emploi = 286 202 euros (</a:t>
            </a:r>
            <a:r>
              <a:rPr lang="fr-FR" altLang="fr-FR" sz="1600" i="1" dirty="0"/>
              <a:t>37% de l’enveloppe</a:t>
            </a:r>
            <a:r>
              <a:rPr lang="fr-FR" altLang="fr-FR" sz="1600" dirty="0"/>
              <a:t>)</a:t>
            </a:r>
          </a:p>
          <a:p>
            <a:pPr marL="0" indent="0">
              <a:lnSpc>
                <a:spcPct val="90000"/>
              </a:lnSpc>
            </a:pPr>
            <a:endParaRPr lang="fr-FR" altLang="fr-FR" sz="1600" dirty="0"/>
          </a:p>
          <a:p>
            <a:pPr marL="0" indent="0">
              <a:lnSpc>
                <a:spcPct val="90000"/>
              </a:lnSpc>
            </a:pPr>
            <a:r>
              <a:rPr lang="fr-FR" altLang="fr-FR" sz="1600" dirty="0"/>
              <a:t> Actions sur les territoires prioritaires (QPV, ZRR et territoires carencés) = 123 529 euros (</a:t>
            </a:r>
            <a:r>
              <a:rPr lang="fr-FR" altLang="fr-FR" sz="1600" i="1" dirty="0"/>
              <a:t>16% de l’enveloppe</a:t>
            </a:r>
            <a:r>
              <a:rPr lang="fr-FR" altLang="fr-FR" sz="1600" dirty="0"/>
              <a:t>)</a:t>
            </a:r>
          </a:p>
          <a:p>
            <a:pPr marL="0" indent="0">
              <a:lnSpc>
                <a:spcPct val="90000"/>
              </a:lnSpc>
            </a:pPr>
            <a:endParaRPr lang="fr-FR" altLang="fr-FR" sz="1600" dirty="0"/>
          </a:p>
          <a:p>
            <a:pPr marL="0" indent="0">
              <a:lnSpc>
                <a:spcPct val="90000"/>
              </a:lnSpc>
            </a:pPr>
            <a:r>
              <a:rPr lang="fr-FR" altLang="fr-FR" sz="1600" dirty="0"/>
              <a:t> Actions de formations des bénévoles = 119 331 euros (15,5% de l’enveloppe)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fr-FR" sz="1600" dirty="0"/>
          </a:p>
          <a:p>
            <a:pPr marL="0" indent="0">
              <a:lnSpc>
                <a:spcPct val="90000"/>
              </a:lnSpc>
            </a:pPr>
            <a:r>
              <a:rPr lang="fr-FR" altLang="fr-FR" sz="1600" dirty="0"/>
              <a:t> Actions spécifiques en faveur du développement de la pratique féminine = 76 982 euros (</a:t>
            </a:r>
            <a:r>
              <a:rPr lang="fr-FR" altLang="fr-FR" sz="1600" i="1" dirty="0"/>
              <a:t>10% de l’enveloppe</a:t>
            </a:r>
            <a:r>
              <a:rPr lang="fr-FR" altLang="fr-FR" sz="16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fr-FR" sz="1600" dirty="0"/>
          </a:p>
          <a:p>
            <a:pPr marL="0" indent="0">
              <a:lnSpc>
                <a:spcPct val="90000"/>
              </a:lnSpc>
            </a:pPr>
            <a:r>
              <a:rPr lang="fr-FR" altLang="fr-FR" sz="1600" dirty="0"/>
              <a:t> Sport/Santé = 74 065 euros (</a:t>
            </a:r>
            <a:r>
              <a:rPr lang="fr-FR" altLang="fr-FR" sz="1600" i="1" dirty="0"/>
              <a:t>9,5% de l’enveloppe</a:t>
            </a:r>
            <a:r>
              <a:rPr lang="fr-FR" altLang="fr-FR" sz="16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fr-FR" sz="1600" dirty="0"/>
          </a:p>
          <a:p>
            <a:pPr marL="0" indent="0">
              <a:lnSpc>
                <a:spcPct val="90000"/>
              </a:lnSpc>
            </a:pPr>
            <a:r>
              <a:rPr lang="fr-FR" altLang="fr-FR" sz="1600" dirty="0"/>
              <a:t> Sport/Handicap = 47 370 euros (</a:t>
            </a:r>
            <a:r>
              <a:rPr lang="fr-FR" altLang="fr-FR" sz="1600" i="1" dirty="0"/>
              <a:t>6% de l’enveloppe</a:t>
            </a:r>
            <a:r>
              <a:rPr lang="fr-FR" altLang="fr-FR" sz="16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fr-FR" sz="1600" dirty="0"/>
          </a:p>
          <a:p>
            <a:pPr marL="0" indent="0">
              <a:lnSpc>
                <a:spcPct val="90000"/>
              </a:lnSpc>
              <a:buNone/>
            </a:pPr>
            <a:endParaRPr lang="fr-FR" altLang="fr-FR" sz="1600" dirty="0"/>
          </a:p>
        </p:txBody>
      </p:sp>
      <p:pic>
        <p:nvPicPr>
          <p:cNvPr id="120836" name="Picture 4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028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>
                <a:solidFill>
                  <a:srgbClr val="FF3300"/>
                </a:solidFill>
              </a:rPr>
              <a:t>Et maintenant</a:t>
            </a:r>
          </a:p>
        </p:txBody>
      </p:sp>
      <p:pic>
        <p:nvPicPr>
          <p:cNvPr id="33795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59151" y="2781300"/>
            <a:ext cx="61198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6600">
                <a:solidFill>
                  <a:srgbClr val="006666"/>
                </a:solidFill>
                <a:latin typeface="Arial" panose="020B0604020202020204" pitchFamily="34" charset="0"/>
              </a:rPr>
              <a:t>II - CNDS 2016</a:t>
            </a:r>
          </a:p>
        </p:txBody>
      </p:sp>
    </p:spTree>
    <p:extLst>
      <p:ext uri="{BB962C8B-B14F-4D97-AF65-F5344CB8AC3E}">
        <p14:creationId xmlns:p14="http://schemas.microsoft.com/office/powerpoint/2010/main" val="12575206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Répartition régionale 2016</a:t>
            </a:r>
          </a:p>
        </p:txBody>
      </p:sp>
      <p:pic>
        <p:nvPicPr>
          <p:cNvPr id="21507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351088" y="1700213"/>
            <a:ext cx="83169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2000" b="1">
                <a:solidFill>
                  <a:srgbClr val="000000"/>
                </a:solidFill>
              </a:rPr>
              <a:t>Dotation Pays de la Loire = 5 957 118 € (-5,18%)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8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8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2000">
                <a:solidFill>
                  <a:srgbClr val="000000"/>
                </a:solidFill>
              </a:rPr>
              <a:t>Part Emplois = 2 442 671 € (+18,6%)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2000">
                <a:solidFill>
                  <a:srgbClr val="000000"/>
                </a:solidFill>
              </a:rPr>
              <a:t>Fonds spécifiques = 100 582 €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2000">
                <a:solidFill>
                  <a:srgbClr val="000000"/>
                </a:solidFill>
              </a:rPr>
              <a:t>Part Ligues régionales hors emplois = 1 102 158 € (-5,18%)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2000">
                <a:solidFill>
                  <a:srgbClr val="000000"/>
                </a:solidFill>
              </a:rPr>
              <a:t>Part départementales hors emplois: 2 311 707 €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  <a:buNone/>
            </a:pPr>
            <a:endParaRPr lang="fr-FR" altLang="fr-FR" sz="20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 b="1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32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4" y="404813"/>
            <a:ext cx="7927975" cy="1143000"/>
          </a:xfrm>
        </p:spPr>
        <p:txBody>
          <a:bodyPr/>
          <a:lstStyle/>
          <a:p>
            <a:r>
              <a:rPr lang="fr-FR" altLang="fr-FR" sz="2800"/>
              <a:t>Droit de tirage départemental 2016</a:t>
            </a:r>
          </a:p>
        </p:txBody>
      </p:sp>
      <p:pic>
        <p:nvPicPr>
          <p:cNvPr id="124931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351088" y="1773238"/>
            <a:ext cx="83169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2000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1800">
                <a:solidFill>
                  <a:srgbClr val="000000"/>
                </a:solidFill>
              </a:rPr>
              <a:t>Financement des emplois en cours: </a:t>
            </a:r>
            <a:r>
              <a:rPr lang="fr-FR" altLang="fr-FR" sz="1800" b="1">
                <a:solidFill>
                  <a:srgbClr val="000000"/>
                </a:solidFill>
              </a:rPr>
              <a:t>257 256 €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  <a:buNone/>
            </a:pPr>
            <a:endParaRPr lang="fr-FR" altLang="fr-FR" sz="1800" b="1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1800">
                <a:solidFill>
                  <a:srgbClr val="000000"/>
                </a:solidFill>
              </a:rPr>
              <a:t>Financement des actions 2016: </a:t>
            </a:r>
            <a:r>
              <a:rPr lang="fr-FR" altLang="fr-FR" sz="1800" b="1">
                <a:solidFill>
                  <a:srgbClr val="000000"/>
                </a:solidFill>
              </a:rPr>
              <a:t>368 528 €</a:t>
            </a:r>
            <a:r>
              <a:rPr lang="fr-FR" altLang="fr-FR" sz="1800">
                <a:solidFill>
                  <a:srgbClr val="000000"/>
                </a:solidFill>
              </a:rPr>
              <a:t> </a:t>
            </a:r>
            <a:r>
              <a:rPr lang="fr-FR" altLang="fr-FR" sz="1800" b="1">
                <a:solidFill>
                  <a:srgbClr val="FF3300"/>
                </a:solidFill>
              </a:rPr>
              <a:t>(-22,41% par rapport à 2015).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endParaRPr lang="fr-FR" altLang="fr-FR" sz="1800" b="1">
              <a:solidFill>
                <a:srgbClr val="FF33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1800" b="1">
                <a:solidFill>
                  <a:srgbClr val="000000"/>
                </a:solidFill>
              </a:rPr>
              <a:t>Total 2016 = 625 784 € hors fonds spécifiques régionaux mobilisables en 2016: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  <a:buNone/>
            </a:pPr>
            <a:endParaRPr lang="fr-FR" altLang="fr-FR" sz="1800" b="1">
              <a:solidFill>
                <a:srgbClr val="000000"/>
              </a:solidFill>
            </a:endParaRP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1800" i="1">
                <a:solidFill>
                  <a:srgbClr val="000000"/>
                </a:solidFill>
              </a:rPr>
              <a:t>Création d’emplois (744 000 euros)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1800" i="1">
                <a:solidFill>
                  <a:srgbClr val="000000"/>
                </a:solidFill>
              </a:rPr>
              <a:t>Sport féminin en QPV (26 778 euros)</a:t>
            </a:r>
          </a:p>
          <a:p>
            <a:pPr defTabSz="914400" fontAlgn="base">
              <a:spcAft>
                <a:spcPct val="0"/>
              </a:spcAft>
              <a:buClr>
                <a:srgbClr val="006666"/>
              </a:buClr>
            </a:pPr>
            <a:r>
              <a:rPr lang="fr-FR" altLang="fr-FR" sz="1800" i="1">
                <a:solidFill>
                  <a:srgbClr val="000000"/>
                </a:solidFill>
              </a:rPr>
              <a:t>J’apprends à nager (37 804 euros)</a:t>
            </a:r>
          </a:p>
        </p:txBody>
      </p:sp>
    </p:spTree>
    <p:extLst>
      <p:ext uri="{BB962C8B-B14F-4D97-AF65-F5344CB8AC3E}">
        <p14:creationId xmlns:p14="http://schemas.microsoft.com/office/powerpoint/2010/main" val="11215882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9" y="333375"/>
            <a:ext cx="7424737" cy="1143000"/>
          </a:xfrm>
        </p:spPr>
        <p:txBody>
          <a:bodyPr/>
          <a:lstStyle/>
          <a:p>
            <a:r>
              <a:rPr lang="fr-FR" altLang="fr-FR" sz="2800"/>
              <a:t>Campagne CNDS 2016 en PDL</a:t>
            </a:r>
          </a:p>
        </p:txBody>
      </p:sp>
      <p:pic>
        <p:nvPicPr>
          <p:cNvPr id="91139" name="Picture 3" descr="logoVille_Jeunesse_Sports_C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805489"/>
            <a:ext cx="129381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2855913" y="1989139"/>
            <a:ext cx="66976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</a:rPr>
              <a:t>Demande de subvention en ligne sur Internet, via le site « </a:t>
            </a:r>
            <a:r>
              <a:rPr lang="fr-FR" altLang="fr-FR" b="1" dirty="0">
                <a:solidFill>
                  <a:srgbClr val="000000"/>
                </a:solidFill>
              </a:rPr>
              <a:t>e-subvention </a:t>
            </a:r>
            <a:r>
              <a:rPr lang="fr-FR" altLang="fr-FR" dirty="0">
                <a:solidFill>
                  <a:srgbClr val="000000"/>
                </a:solidFill>
              </a:rPr>
              <a:t>», à partir de la plateforme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  <a:hlinkClick r:id="rId3"/>
              </a:rPr>
              <a:t>https://mdel.mon.service-public.fr/demande-de-subvention.html</a:t>
            </a:r>
            <a:endParaRPr lang="fr-FR" altLang="fr-FR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927351" y="4508500"/>
            <a:ext cx="6697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3300"/>
                </a:solidFill>
              </a:rPr>
              <a:t>A partir de 23 Février jusqu’au 31 Mars 2016</a:t>
            </a:r>
          </a:p>
        </p:txBody>
      </p:sp>
      <p:pic>
        <p:nvPicPr>
          <p:cNvPr id="91147" name="Picture 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12457" r="46280" b="77750"/>
          <a:stretch>
            <a:fillRect/>
          </a:stretch>
        </p:blipFill>
        <p:spPr bwMode="auto">
          <a:xfrm>
            <a:off x="4511676" y="3933825"/>
            <a:ext cx="3311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288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4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5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6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7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1996</Words>
  <Application>Microsoft Macintosh PowerPoint</Application>
  <PresentationFormat>Personnalisé</PresentationFormat>
  <Paragraphs>289</Paragraphs>
  <Slides>37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60" baseType="lpstr">
      <vt:lpstr>Éclipse</vt:lpstr>
      <vt:lpstr>1_Éclipse</vt:lpstr>
      <vt:lpstr>2_Éclipse</vt:lpstr>
      <vt:lpstr>3_Éclipse</vt:lpstr>
      <vt:lpstr>4_Éclipse</vt:lpstr>
      <vt:lpstr>5_Éclipse</vt:lpstr>
      <vt:lpstr>6_Éclipse</vt:lpstr>
      <vt:lpstr>8_Éclipse</vt:lpstr>
      <vt:lpstr>9_Éclipse</vt:lpstr>
      <vt:lpstr>10_Éclipse</vt:lpstr>
      <vt:lpstr>11_Éclipse</vt:lpstr>
      <vt:lpstr>12_Éclipse</vt:lpstr>
      <vt:lpstr>13_Éclipse</vt:lpstr>
      <vt:lpstr>14_Éclipse</vt:lpstr>
      <vt:lpstr>15_Éclipse</vt:lpstr>
      <vt:lpstr>16_Éclipse</vt:lpstr>
      <vt:lpstr>17_Éclipse</vt:lpstr>
      <vt:lpstr>18_Éclipse</vt:lpstr>
      <vt:lpstr>24_Éclipse</vt:lpstr>
      <vt:lpstr>25_Éclipse</vt:lpstr>
      <vt:lpstr>26_Éclipse</vt:lpstr>
      <vt:lpstr>7_Éclipse</vt:lpstr>
      <vt:lpstr>Graphique</vt:lpstr>
      <vt:lpstr>Réunion d’information      CNDS 2016</vt:lpstr>
      <vt:lpstr>Chiffres clés de la campagne 2015</vt:lpstr>
      <vt:lpstr>Chiffres clés de la campagne 2015</vt:lpstr>
      <vt:lpstr>Chiffres clés de la campagne 2015</vt:lpstr>
      <vt:lpstr>Chiffres clés de la campagne 2015</vt:lpstr>
      <vt:lpstr>Et maintenant</vt:lpstr>
      <vt:lpstr>Répartition régionale 2016</vt:lpstr>
      <vt:lpstr>Droit de tirage départemental 2016</vt:lpstr>
      <vt:lpstr>Campagne CNDS 2016 en PDL</vt:lpstr>
      <vt:lpstr>Priorités du CNDS 2016</vt:lpstr>
      <vt:lpstr>Par la professionnalisation du mouvement sportif</vt:lpstr>
      <vt:lpstr>Par la professionnalisation du mouvement sportif</vt:lpstr>
      <vt:lpstr>1) Soutenir la structuration du mouvement sportif </vt:lpstr>
      <vt:lpstr>2) Réduire les inégalités d’accès à la pratique sportive</vt:lpstr>
      <vt:lpstr>2) Réduire les inégalités d’accès à la pratique sportive</vt:lpstr>
      <vt:lpstr>Promotion de la santé par le sport</vt:lpstr>
      <vt:lpstr>Contribuer au développement des valeurs et de l’éthique sportive</vt:lpstr>
      <vt:lpstr>Présentation PowerPoint</vt:lpstr>
      <vt:lpstr>Présentation PowerPoint</vt:lpstr>
      <vt:lpstr>Trois procédures:</vt:lpstr>
      <vt:lpstr>Procédure habituelle avec la DDCS: </vt:lpstr>
      <vt:lpstr>Nombre de « fiche action »</vt:lpstr>
      <vt:lpstr>Les critères d’éligibilité</vt:lpstr>
      <vt:lpstr>Accès E.SUBVENTION</vt:lpstr>
      <vt:lpstr>Campagne CNDS 2016 en PDL</vt:lpstr>
      <vt:lpstr>Présentation PowerPoint</vt:lpstr>
      <vt:lpstr>Calendrier de la campagne 2016</vt:lpstr>
      <vt:lpstr>Omnisport: </vt:lpstr>
      <vt:lpstr>Cas particulier des clubs omnisports</vt:lpstr>
      <vt:lpstr>Dossier PTC (Projet Territorial Concerté) avec le comité départemental: </vt:lpstr>
      <vt:lpstr>Le Projet Territorial Concerté (PTC)</vt:lpstr>
      <vt:lpstr>Actions retenues pour le PTC</vt:lpstr>
      <vt:lpstr>Présentation PowerPoint</vt:lpstr>
      <vt:lpstr>Présentation PowerPoint</vt:lpstr>
      <vt:lpstr>Outils et accompagnement</vt:lpstr>
      <vt:lpstr>Vos contacts à la DDCS</vt:lpstr>
      <vt:lpstr>Merci pour votre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CNDS 2016</dc:title>
  <dc:creator>alain piron</dc:creator>
  <cp:lastModifiedBy>Ping</cp:lastModifiedBy>
  <cp:revision>41</cp:revision>
  <dcterms:created xsi:type="dcterms:W3CDTF">2016-02-18T17:04:48Z</dcterms:created>
  <dcterms:modified xsi:type="dcterms:W3CDTF">2016-02-23T09:34:27Z</dcterms:modified>
</cp:coreProperties>
</file>