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1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2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3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4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5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heme/theme16.xml" ContentType="application/vnd.openxmlformats-officedocument.theme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17.xml" ContentType="application/vnd.openxmlformats-officedocument.theme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18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19.xml" ContentType="application/vnd.openxmlformats-officedocument.theme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0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theme/theme21.xml" ContentType="application/vnd.openxmlformats-officedocument.theme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  <p:sldMasterId id="2147483679" r:id="rId2"/>
    <p:sldMasterId id="2147483693" r:id="rId3"/>
    <p:sldMasterId id="2147483707" r:id="rId4"/>
    <p:sldMasterId id="2147483721" r:id="rId5"/>
    <p:sldMasterId id="2147483735" r:id="rId6"/>
    <p:sldMasterId id="2147483749" r:id="rId7"/>
    <p:sldMasterId id="2147483777" r:id="rId8"/>
    <p:sldMasterId id="2147483791" r:id="rId9"/>
    <p:sldMasterId id="2147483805" r:id="rId10"/>
    <p:sldMasterId id="2147483819" r:id="rId11"/>
    <p:sldMasterId id="2147483833" r:id="rId12"/>
    <p:sldMasterId id="2147483847" r:id="rId13"/>
    <p:sldMasterId id="2147483861" r:id="rId14"/>
    <p:sldMasterId id="2147483875" r:id="rId15"/>
    <p:sldMasterId id="2147483889" r:id="rId16"/>
    <p:sldMasterId id="2147483903" r:id="rId17"/>
    <p:sldMasterId id="2147483917" r:id="rId18"/>
    <p:sldMasterId id="2147484001" r:id="rId19"/>
    <p:sldMasterId id="2147484015" r:id="rId20"/>
    <p:sldMasterId id="2147484029" r:id="rId21"/>
    <p:sldMasterId id="2147484043" r:id="rId22"/>
  </p:sldMasterIdLst>
  <p:sldIdLst>
    <p:sldId id="256" r:id="rId23"/>
    <p:sldId id="262" r:id="rId24"/>
    <p:sldId id="263" r:id="rId25"/>
    <p:sldId id="264" r:id="rId26"/>
    <p:sldId id="265" r:id="rId27"/>
    <p:sldId id="272" r:id="rId28"/>
    <p:sldId id="273" r:id="rId29"/>
    <p:sldId id="274" r:id="rId30"/>
    <p:sldId id="276" r:id="rId31"/>
    <p:sldId id="277" r:id="rId32"/>
    <p:sldId id="288" r:id="rId33"/>
    <p:sldId id="289" r:id="rId34"/>
    <p:sldId id="318" r:id="rId35"/>
    <p:sldId id="290" r:id="rId36"/>
    <p:sldId id="291" r:id="rId37"/>
    <p:sldId id="292" r:id="rId38"/>
    <p:sldId id="293" r:id="rId39"/>
    <p:sldId id="319" r:id="rId40"/>
    <p:sldId id="294" r:id="rId41"/>
    <p:sldId id="285" r:id="rId42"/>
    <p:sldId id="320" r:id="rId43"/>
    <p:sldId id="336" r:id="rId44"/>
    <p:sldId id="295" r:id="rId45"/>
    <p:sldId id="324" r:id="rId46"/>
    <p:sldId id="332" r:id="rId47"/>
    <p:sldId id="325" r:id="rId48"/>
    <p:sldId id="326" r:id="rId49"/>
    <p:sldId id="286" r:id="rId50"/>
    <p:sldId id="330" r:id="rId51"/>
    <p:sldId id="328" r:id="rId52"/>
    <p:sldId id="296" r:id="rId53"/>
    <p:sldId id="333" r:id="rId54"/>
    <p:sldId id="334" r:id="rId55"/>
    <p:sldId id="335" r:id="rId56"/>
    <p:sldId id="314" r:id="rId57"/>
    <p:sldId id="316" r:id="rId58"/>
    <p:sldId id="315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12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28.xml"/><Relationship Id="rId51" Type="http://schemas.openxmlformats.org/officeDocument/2006/relationships/slide" Target="slides/slide29.xml"/><Relationship Id="rId52" Type="http://schemas.openxmlformats.org/officeDocument/2006/relationships/slide" Target="slides/slide30.xml"/><Relationship Id="rId53" Type="http://schemas.openxmlformats.org/officeDocument/2006/relationships/slide" Target="slides/slide31.xml"/><Relationship Id="rId54" Type="http://schemas.openxmlformats.org/officeDocument/2006/relationships/slide" Target="slides/slide32.xml"/><Relationship Id="rId55" Type="http://schemas.openxmlformats.org/officeDocument/2006/relationships/slide" Target="slides/slide33.xml"/><Relationship Id="rId56" Type="http://schemas.openxmlformats.org/officeDocument/2006/relationships/slide" Target="slides/slide34.xml"/><Relationship Id="rId57" Type="http://schemas.openxmlformats.org/officeDocument/2006/relationships/slide" Target="slides/slide35.xml"/><Relationship Id="rId58" Type="http://schemas.openxmlformats.org/officeDocument/2006/relationships/slide" Target="slides/slide36.xml"/><Relationship Id="rId59" Type="http://schemas.openxmlformats.org/officeDocument/2006/relationships/slide" Target="slides/slide37.xml"/><Relationship Id="rId40" Type="http://schemas.openxmlformats.org/officeDocument/2006/relationships/slide" Target="slides/slide18.xml"/><Relationship Id="rId41" Type="http://schemas.openxmlformats.org/officeDocument/2006/relationships/slide" Target="slides/slide19.xml"/><Relationship Id="rId42" Type="http://schemas.openxmlformats.org/officeDocument/2006/relationships/slide" Target="slides/slide20.xml"/><Relationship Id="rId43" Type="http://schemas.openxmlformats.org/officeDocument/2006/relationships/slide" Target="slides/slide21.xml"/><Relationship Id="rId44" Type="http://schemas.openxmlformats.org/officeDocument/2006/relationships/slide" Target="slides/slide22.xml"/><Relationship Id="rId45" Type="http://schemas.openxmlformats.org/officeDocument/2006/relationships/slide" Target="slides/slide23.xml"/><Relationship Id="rId46" Type="http://schemas.openxmlformats.org/officeDocument/2006/relationships/slide" Target="slides/slide24.xml"/><Relationship Id="rId47" Type="http://schemas.openxmlformats.org/officeDocument/2006/relationships/slide" Target="slides/slide25.xml"/><Relationship Id="rId48" Type="http://schemas.openxmlformats.org/officeDocument/2006/relationships/slide" Target="slides/slide26.xml"/><Relationship Id="rId4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8.xml"/><Relationship Id="rId31" Type="http://schemas.openxmlformats.org/officeDocument/2006/relationships/slide" Target="slides/slide9.xml"/><Relationship Id="rId32" Type="http://schemas.openxmlformats.org/officeDocument/2006/relationships/slide" Target="slides/slide10.xml"/><Relationship Id="rId33" Type="http://schemas.openxmlformats.org/officeDocument/2006/relationships/slide" Target="slides/slide11.xml"/><Relationship Id="rId34" Type="http://schemas.openxmlformats.org/officeDocument/2006/relationships/slide" Target="slides/slide12.xml"/><Relationship Id="rId35" Type="http://schemas.openxmlformats.org/officeDocument/2006/relationships/slide" Target="slides/slide13.xml"/><Relationship Id="rId36" Type="http://schemas.openxmlformats.org/officeDocument/2006/relationships/slide" Target="slides/slide14.xml"/><Relationship Id="rId37" Type="http://schemas.openxmlformats.org/officeDocument/2006/relationships/slide" Target="slides/slide15.xml"/><Relationship Id="rId38" Type="http://schemas.openxmlformats.org/officeDocument/2006/relationships/slide" Target="slides/slide16.xml"/><Relationship Id="rId39" Type="http://schemas.openxmlformats.org/officeDocument/2006/relationships/slide" Target="slides/slide17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" Target="slides/slide1.xml"/><Relationship Id="rId24" Type="http://schemas.openxmlformats.org/officeDocument/2006/relationships/slide" Target="slides/slide2.xml"/><Relationship Id="rId25" Type="http://schemas.openxmlformats.org/officeDocument/2006/relationships/slide" Target="slides/slide3.xml"/><Relationship Id="rId26" Type="http://schemas.openxmlformats.org/officeDocument/2006/relationships/slide" Target="slides/slide4.xml"/><Relationship Id="rId27" Type="http://schemas.openxmlformats.org/officeDocument/2006/relationships/slide" Target="slides/slide5.xml"/><Relationship Id="rId28" Type="http://schemas.openxmlformats.org/officeDocument/2006/relationships/slide" Target="slides/slide6.xml"/><Relationship Id="rId29" Type="http://schemas.openxmlformats.org/officeDocument/2006/relationships/slide" Target="slides/slide7.xml"/><Relationship Id="rId60" Type="http://schemas.openxmlformats.org/officeDocument/2006/relationships/printerSettings" Target="printerSettings/printerSettings1.bin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1587 w 64000"/>
                <a:gd name="T1" fmla="*/ -1067 h 64000"/>
                <a:gd name="T2" fmla="*/ 2304 w 64000"/>
                <a:gd name="T3" fmla="*/ 0 h 64000"/>
                <a:gd name="T4" fmla="*/ 1587 w 64000"/>
                <a:gd name="T5" fmla="*/ 1067 h 64000"/>
                <a:gd name="T6" fmla="*/ 1587 w 64000"/>
                <a:gd name="T7" fmla="*/ 1067 h 64000"/>
                <a:gd name="T8" fmla="*/ 1587 w 64000"/>
                <a:gd name="T9" fmla="*/ 1067 h 64000"/>
                <a:gd name="T10" fmla="*/ 1587 w 64000"/>
                <a:gd name="T11" fmla="*/ 1067 h 64000"/>
                <a:gd name="T12" fmla="*/ 1587 w 64000"/>
                <a:gd name="T13" fmla="*/ -1067 h 64000"/>
                <a:gd name="T14" fmla="*/ 1587 w 64000"/>
                <a:gd name="T15" fmla="*/ -1067 h 64000"/>
                <a:gd name="T16" fmla="*/ 1587 w 64000"/>
                <a:gd name="T17" fmla="*/ -106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2027 w 64000"/>
                <a:gd name="T1" fmla="*/ -1024 h 64000"/>
                <a:gd name="T2" fmla="*/ 2544 w 64000"/>
                <a:gd name="T3" fmla="*/ 0 h 64000"/>
                <a:gd name="T4" fmla="*/ 2027 w 64000"/>
                <a:gd name="T5" fmla="*/ 1024 h 64000"/>
                <a:gd name="T6" fmla="*/ 2027 w 64000"/>
                <a:gd name="T7" fmla="*/ 1024 h 64000"/>
                <a:gd name="T8" fmla="*/ 2027 w 64000"/>
                <a:gd name="T9" fmla="*/ 1024 h 64000"/>
                <a:gd name="T10" fmla="*/ 2027 w 64000"/>
                <a:gd name="T11" fmla="*/ 1024 h 64000"/>
                <a:gd name="T12" fmla="*/ 2027 w 64000"/>
                <a:gd name="T13" fmla="*/ -1024 h 64000"/>
                <a:gd name="T14" fmla="*/ 2027 w 64000"/>
                <a:gd name="T15" fmla="*/ -1024 h 64000"/>
                <a:gd name="T16" fmla="*/ 2027 w 64000"/>
                <a:gd name="T17" fmla="*/ -1024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CE0557-D4F6-41FB-9EC9-F15E1807ED7F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8388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93217-DE61-4A9D-9DFB-D0FF707670E1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58032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07664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42406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39501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0512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9069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6615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02008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03313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6815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4904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3D17C-6E43-48EC-B85C-E1C7B3BB6E98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88383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65589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57852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92905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11274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92899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46866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09405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66877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70170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07230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88657-4EAC-45C6-A09F-FB970D702424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97560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87594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97372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714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74076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84504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58664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9957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808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9172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1321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525E4-6F5D-4799-BF93-C5D6E657BE2A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6454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81695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89733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31594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04960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39388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5491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33914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03284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5824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9130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1587 w 64000"/>
                <a:gd name="T1" fmla="*/ -1067 h 64000"/>
                <a:gd name="T2" fmla="*/ 2304 w 64000"/>
                <a:gd name="T3" fmla="*/ 0 h 64000"/>
                <a:gd name="T4" fmla="*/ 1587 w 64000"/>
                <a:gd name="T5" fmla="*/ 1067 h 64000"/>
                <a:gd name="T6" fmla="*/ 1587 w 64000"/>
                <a:gd name="T7" fmla="*/ 1067 h 64000"/>
                <a:gd name="T8" fmla="*/ 1587 w 64000"/>
                <a:gd name="T9" fmla="*/ 1067 h 64000"/>
                <a:gd name="T10" fmla="*/ 1587 w 64000"/>
                <a:gd name="T11" fmla="*/ 1067 h 64000"/>
                <a:gd name="T12" fmla="*/ 1587 w 64000"/>
                <a:gd name="T13" fmla="*/ -1067 h 64000"/>
                <a:gd name="T14" fmla="*/ 1587 w 64000"/>
                <a:gd name="T15" fmla="*/ -1067 h 64000"/>
                <a:gd name="T16" fmla="*/ 1587 w 64000"/>
                <a:gd name="T17" fmla="*/ -106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2027 w 64000"/>
                <a:gd name="T1" fmla="*/ -1024 h 64000"/>
                <a:gd name="T2" fmla="*/ 2544 w 64000"/>
                <a:gd name="T3" fmla="*/ 0 h 64000"/>
                <a:gd name="T4" fmla="*/ 2027 w 64000"/>
                <a:gd name="T5" fmla="*/ 1024 h 64000"/>
                <a:gd name="T6" fmla="*/ 2027 w 64000"/>
                <a:gd name="T7" fmla="*/ 1024 h 64000"/>
                <a:gd name="T8" fmla="*/ 2027 w 64000"/>
                <a:gd name="T9" fmla="*/ 1024 h 64000"/>
                <a:gd name="T10" fmla="*/ 2027 w 64000"/>
                <a:gd name="T11" fmla="*/ 1024 h 64000"/>
                <a:gd name="T12" fmla="*/ 2027 w 64000"/>
                <a:gd name="T13" fmla="*/ -1024 h 64000"/>
                <a:gd name="T14" fmla="*/ 2027 w 64000"/>
                <a:gd name="T15" fmla="*/ -1024 h 64000"/>
                <a:gd name="T16" fmla="*/ 2027 w 64000"/>
                <a:gd name="T17" fmla="*/ -1024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CE0557-D4F6-41FB-9EC9-F15E1807ED7F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55404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3921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25741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55807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2723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07201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97845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47170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4579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78072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45177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229A0-3F7C-4FAD-8D9A-08995F98EFBF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86354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83480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0640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9593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38857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16821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80277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61314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44356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1508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8984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93711-18CF-40A3-8BA6-9625830E7213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69200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14676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5286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8100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25966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51613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60779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10549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19543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2776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16413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16CA0-12BC-4554-BB3B-873AFC53FBE9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06592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4041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41994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1984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05428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57991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08163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45470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1814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14640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63118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7B37D-19A1-4775-A1D0-28660BB83123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18196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79297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902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8873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79072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11781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51673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07049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6023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1612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44110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19F80-6093-4DC6-A227-029A995103DD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71965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80428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1479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50303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01948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6352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07450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1863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56420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60285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36248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229A0-3F7C-4FAD-8D9A-08995F98EFBF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6868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2E234-1D28-47DB-BB4D-18B0A97118C6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36702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44649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42415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30195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07850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5899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44121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76627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34316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27292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35428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BC241-F892-422F-A53F-83A0DBA5B356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50686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31978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65426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98395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7189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45716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22073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43503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4264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14338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4028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1762C-0F48-4726-9E2C-79545423EE34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70327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51794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95873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83704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0930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83925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68978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35952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485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62224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00548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93217-DE61-4A9D-9DFB-D0FF707670E1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5595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7693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5760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85149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50062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6931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65000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95188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28559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6664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72906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3D17C-6E43-48EC-B85C-E1C7B3BB6E98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63290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91466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58878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57638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85910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80528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46179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32743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60812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1256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22747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88657-4EAC-45C6-A09F-FB970D702424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6848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2356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80538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8444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04610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84789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3559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57447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87077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04419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71920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525E4-6F5D-4799-BF93-C5D6E657BE2A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37691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8476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15330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5924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88865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0853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47230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061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6934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54129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58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97128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87566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6566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5303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2659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1587 w 64000"/>
                <a:gd name="T1" fmla="*/ -1067 h 64000"/>
                <a:gd name="T2" fmla="*/ 2304 w 64000"/>
                <a:gd name="T3" fmla="*/ 0 h 64000"/>
                <a:gd name="T4" fmla="*/ 1587 w 64000"/>
                <a:gd name="T5" fmla="*/ 1067 h 64000"/>
                <a:gd name="T6" fmla="*/ 1587 w 64000"/>
                <a:gd name="T7" fmla="*/ 1067 h 64000"/>
                <a:gd name="T8" fmla="*/ 1587 w 64000"/>
                <a:gd name="T9" fmla="*/ 1067 h 64000"/>
                <a:gd name="T10" fmla="*/ 1587 w 64000"/>
                <a:gd name="T11" fmla="*/ 1067 h 64000"/>
                <a:gd name="T12" fmla="*/ 1587 w 64000"/>
                <a:gd name="T13" fmla="*/ -1067 h 64000"/>
                <a:gd name="T14" fmla="*/ 1587 w 64000"/>
                <a:gd name="T15" fmla="*/ -1067 h 64000"/>
                <a:gd name="T16" fmla="*/ 1587 w 64000"/>
                <a:gd name="T17" fmla="*/ -106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2027 w 64000"/>
                <a:gd name="T1" fmla="*/ -1024 h 64000"/>
                <a:gd name="T2" fmla="*/ 2544 w 64000"/>
                <a:gd name="T3" fmla="*/ 0 h 64000"/>
                <a:gd name="T4" fmla="*/ 2027 w 64000"/>
                <a:gd name="T5" fmla="*/ 1024 h 64000"/>
                <a:gd name="T6" fmla="*/ 2027 w 64000"/>
                <a:gd name="T7" fmla="*/ 1024 h 64000"/>
                <a:gd name="T8" fmla="*/ 2027 w 64000"/>
                <a:gd name="T9" fmla="*/ 1024 h 64000"/>
                <a:gd name="T10" fmla="*/ 2027 w 64000"/>
                <a:gd name="T11" fmla="*/ 1024 h 64000"/>
                <a:gd name="T12" fmla="*/ 2027 w 64000"/>
                <a:gd name="T13" fmla="*/ -1024 h 64000"/>
                <a:gd name="T14" fmla="*/ 2027 w 64000"/>
                <a:gd name="T15" fmla="*/ -1024 h 64000"/>
                <a:gd name="T16" fmla="*/ 2027 w 64000"/>
                <a:gd name="T17" fmla="*/ -1024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25C7A4-6B96-4393-B7C5-3574049BDF01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84478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C8D83-0737-450B-A7F0-1540CF48ED0C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6431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A0178-6DAC-4FA7-BC93-82B6C5DB945A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821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D2A6A-4620-43DF-B311-7971CA4F377A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50199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456D6-3721-4A56-9B6B-3766B2ADDF06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8863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7DFA1-5DF2-4115-8321-BF45673C0A6D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47465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55341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EAB2E-6DB5-4763-848A-125F70B4949A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74823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20BD1-EA88-4EC6-8C8C-EB5EA9A558A9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69061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64FAE-83C7-4834-8E23-D5B084ACCB1C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8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C1D77-D554-4472-BB93-884C4699259B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85617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576D2-886F-4C4B-B6CA-30C07F1ED6BA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3259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BFDE7-97BB-4F0C-9106-514F9B663936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33185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20141-2B11-4669-B162-E2A653997A92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8060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85445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93711-18CF-40A3-8BA6-9625830E7213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45864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7370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02863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0245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42720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5906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91727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27675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89187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30839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95049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16CA0-12BC-4554-BB3B-873AFC53FBE9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6641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8307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09168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63696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96815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50390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62516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3537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3383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10887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36309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7B37D-19A1-4775-A1D0-28660BB83123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1044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40946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29454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8364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3004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12034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15856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48260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7070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21501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48849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19F80-6093-4DC6-A227-029A995103DD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31824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14802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43110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73189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53265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47832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46354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85427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3760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1362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7320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2E234-1D28-47DB-BB4D-18B0A97118C6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23742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01326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2232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1831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3842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92250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84234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9357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41144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7512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96779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BC241-F892-422F-A53F-83A0DBA5B356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41449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52177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9000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9450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2814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07722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69576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7488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5417-DA30-444F-B50B-8D1B3872097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9171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A3B4F-542B-4CCF-823E-27FC92C8128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78319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1884" y="301625"/>
            <a:ext cx="2436283" cy="56403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26684" y="301625"/>
            <a:ext cx="7112000" cy="56403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61215-83ED-434B-851D-775C114675B1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10766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1762C-0F48-4726-9E2C-79545423EE34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48702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61A51EF-FF9E-4539-8A25-F42D59050A50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31821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6A5C20F-5D4F-40A3-BC7F-BFC5ADA3AB4B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21996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296833" y="304800"/>
            <a:ext cx="15879233" cy="4724400"/>
            <a:chOff x="-2030" y="192"/>
            <a:chExt cx="7502" cy="2976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8443F82-7D03-40ED-98EB-59D4595A150E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82342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38B92-A3A2-475A-8D8F-B523619CCBA6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18602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B377-2A3E-4422-BBDD-A91FE76F066F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51016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49F7-01B1-40C1-A234-CB952F5FABC3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23233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0A2EE-F6D1-4B58-82BC-1E48589D3194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89312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968F4-9A0E-476E-B962-6E091F0CB7EA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90873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F0AE-2414-494D-8D8D-0974799E1C4D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16074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6FC30-8FAF-4817-B105-661C1BBF2EFC}" type="slidenum">
              <a:rPr lang="fr-FR" altLang="fr-FR">
                <a:solidFill>
                  <a:srgbClr val="000000"/>
                </a:solidFill>
              </a:rPr>
              <a:pPr/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901608"/>
      </p:ext>
    </p:extLst>
  </p:cSld>
  <p:clrMapOvr>
    <a:masterClrMapping/>
  </p:clrMapOvr>
  <p:transition xmlns:p14="http://schemas.microsoft.com/office/powerpoint/2010/main"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0.xml"/><Relationship Id="rId14" Type="http://schemas.openxmlformats.org/officeDocument/2006/relationships/theme" Target="../theme/theme10.xml"/><Relationship Id="rId1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27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3.xml"/><Relationship Id="rId14" Type="http://schemas.openxmlformats.org/officeDocument/2006/relationships/theme" Target="../theme/theme11.xml"/><Relationship Id="rId1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37.xml"/><Relationship Id="rId8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0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5.xml"/><Relationship Id="rId13" Type="http://schemas.openxmlformats.org/officeDocument/2006/relationships/slideLayout" Target="../slideLayouts/slideLayout156.xml"/><Relationship Id="rId14" Type="http://schemas.openxmlformats.org/officeDocument/2006/relationships/theme" Target="../theme/theme12.xml"/><Relationship Id="rId1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0.xml"/><Relationship Id="rId8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3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68.xml"/><Relationship Id="rId13" Type="http://schemas.openxmlformats.org/officeDocument/2006/relationships/slideLayout" Target="../slideLayouts/slideLayout169.xml"/><Relationship Id="rId14" Type="http://schemas.openxmlformats.org/officeDocument/2006/relationships/theme" Target="../theme/theme13.xml"/><Relationship Id="rId1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3.xml"/><Relationship Id="rId8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66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2.xml"/><Relationship Id="rId14" Type="http://schemas.openxmlformats.org/officeDocument/2006/relationships/theme" Target="../theme/theme14.xml"/><Relationship Id="rId1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79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4.xml"/><Relationship Id="rId13" Type="http://schemas.openxmlformats.org/officeDocument/2006/relationships/slideLayout" Target="../slideLayouts/slideLayout195.xml"/><Relationship Id="rId14" Type="http://schemas.openxmlformats.org/officeDocument/2006/relationships/theme" Target="../theme/theme15.xml"/><Relationship Id="rId1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88.xml"/><Relationship Id="rId7" Type="http://schemas.openxmlformats.org/officeDocument/2006/relationships/slideLayout" Target="../slideLayouts/slideLayout189.xml"/><Relationship Id="rId8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92.xml"/></Relationships>
</file>

<file path=ppt/slideMasters/_rels/slideMaster1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08.xml"/><Relationship Id="rId14" Type="http://schemas.openxmlformats.org/officeDocument/2006/relationships/theme" Target="../theme/theme16.xml"/><Relationship Id="rId1" Type="http://schemas.openxmlformats.org/officeDocument/2006/relationships/slideLayout" Target="../slideLayouts/slideLayout196.xml"/><Relationship Id="rId2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2.xml"/><Relationship Id="rId8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5.xml"/></Relationships>
</file>

<file path=ppt/slideMasters/_rels/slideMaster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0.xml"/><Relationship Id="rId13" Type="http://schemas.openxmlformats.org/officeDocument/2006/relationships/slideLayout" Target="../slideLayouts/slideLayout221.xml"/><Relationship Id="rId14" Type="http://schemas.openxmlformats.org/officeDocument/2006/relationships/theme" Target="../theme/theme17.xml"/><Relationship Id="rId1" Type="http://schemas.openxmlformats.org/officeDocument/2006/relationships/slideLayout" Target="../slideLayouts/slideLayout209.xml"/><Relationship Id="rId2" Type="http://schemas.openxmlformats.org/officeDocument/2006/relationships/slideLayout" Target="../slideLayouts/slideLayout210.xml"/><Relationship Id="rId3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5.xml"/><Relationship Id="rId8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18.xml"/></Relationships>
</file>

<file path=ppt/slideMasters/_rels/slideMaster1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2.xml"/><Relationship Id="rId12" Type="http://schemas.openxmlformats.org/officeDocument/2006/relationships/slideLayout" Target="../slideLayouts/slideLayout233.xml"/><Relationship Id="rId13" Type="http://schemas.openxmlformats.org/officeDocument/2006/relationships/slideLayout" Target="../slideLayouts/slideLayout234.xml"/><Relationship Id="rId14" Type="http://schemas.openxmlformats.org/officeDocument/2006/relationships/theme" Target="../theme/theme18.xml"/><Relationship Id="rId1" Type="http://schemas.openxmlformats.org/officeDocument/2006/relationships/slideLayout" Target="../slideLayouts/slideLayout222.xml"/><Relationship Id="rId2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224.xml"/><Relationship Id="rId4" Type="http://schemas.openxmlformats.org/officeDocument/2006/relationships/slideLayout" Target="../slideLayouts/slideLayout225.xml"/><Relationship Id="rId5" Type="http://schemas.openxmlformats.org/officeDocument/2006/relationships/slideLayout" Target="../slideLayouts/slideLayout226.xml"/><Relationship Id="rId6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229.xml"/><Relationship Id="rId9" Type="http://schemas.openxmlformats.org/officeDocument/2006/relationships/slideLayout" Target="../slideLayouts/slideLayout230.xml"/><Relationship Id="rId10" Type="http://schemas.openxmlformats.org/officeDocument/2006/relationships/slideLayout" Target="../slideLayouts/slideLayout231.xml"/></Relationships>
</file>

<file path=ppt/slideMasters/_rels/slideMaster1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5.xml"/><Relationship Id="rId12" Type="http://schemas.openxmlformats.org/officeDocument/2006/relationships/slideLayout" Target="../slideLayouts/slideLayout246.xml"/><Relationship Id="rId13" Type="http://schemas.openxmlformats.org/officeDocument/2006/relationships/slideLayout" Target="../slideLayouts/slideLayout247.xml"/><Relationship Id="rId14" Type="http://schemas.openxmlformats.org/officeDocument/2006/relationships/theme" Target="../theme/theme19.xml"/><Relationship Id="rId1" Type="http://schemas.openxmlformats.org/officeDocument/2006/relationships/slideLayout" Target="../slideLayouts/slideLayout235.xml"/><Relationship Id="rId2" Type="http://schemas.openxmlformats.org/officeDocument/2006/relationships/slideLayout" Target="../slideLayouts/slideLayout236.xml"/><Relationship Id="rId3" Type="http://schemas.openxmlformats.org/officeDocument/2006/relationships/slideLayout" Target="../slideLayouts/slideLayout237.xml"/><Relationship Id="rId4" Type="http://schemas.openxmlformats.org/officeDocument/2006/relationships/slideLayout" Target="../slideLayouts/slideLayout238.xml"/><Relationship Id="rId5" Type="http://schemas.openxmlformats.org/officeDocument/2006/relationships/slideLayout" Target="../slideLayouts/slideLayout239.xml"/><Relationship Id="rId6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241.xml"/><Relationship Id="rId8" Type="http://schemas.openxmlformats.org/officeDocument/2006/relationships/slideLayout" Target="../slideLayouts/slideLayout242.xml"/><Relationship Id="rId9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244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2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8.xml"/><Relationship Id="rId12" Type="http://schemas.openxmlformats.org/officeDocument/2006/relationships/slideLayout" Target="../slideLayouts/slideLayout259.xml"/><Relationship Id="rId13" Type="http://schemas.openxmlformats.org/officeDocument/2006/relationships/slideLayout" Target="../slideLayouts/slideLayout260.xml"/><Relationship Id="rId14" Type="http://schemas.openxmlformats.org/officeDocument/2006/relationships/theme" Target="../theme/theme20.xml"/><Relationship Id="rId1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9.xml"/><Relationship Id="rId3" Type="http://schemas.openxmlformats.org/officeDocument/2006/relationships/slideLayout" Target="../slideLayouts/slideLayout250.xml"/><Relationship Id="rId4" Type="http://schemas.openxmlformats.org/officeDocument/2006/relationships/slideLayout" Target="../slideLayouts/slideLayout251.xml"/><Relationship Id="rId5" Type="http://schemas.openxmlformats.org/officeDocument/2006/relationships/slideLayout" Target="../slideLayouts/slideLayout252.xml"/><Relationship Id="rId6" Type="http://schemas.openxmlformats.org/officeDocument/2006/relationships/slideLayout" Target="../slideLayouts/slideLayout253.xml"/><Relationship Id="rId7" Type="http://schemas.openxmlformats.org/officeDocument/2006/relationships/slideLayout" Target="../slideLayouts/slideLayout254.xml"/><Relationship Id="rId8" Type="http://schemas.openxmlformats.org/officeDocument/2006/relationships/slideLayout" Target="../slideLayouts/slideLayout255.xml"/><Relationship Id="rId9" Type="http://schemas.openxmlformats.org/officeDocument/2006/relationships/slideLayout" Target="../slideLayouts/slideLayout256.xml"/><Relationship Id="rId10" Type="http://schemas.openxmlformats.org/officeDocument/2006/relationships/slideLayout" Target="../slideLayouts/slideLayout257.xml"/></Relationships>
</file>

<file path=ppt/slideMasters/_rels/slideMaster2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1.xml"/><Relationship Id="rId12" Type="http://schemas.openxmlformats.org/officeDocument/2006/relationships/slideLayout" Target="../slideLayouts/slideLayout272.xml"/><Relationship Id="rId13" Type="http://schemas.openxmlformats.org/officeDocument/2006/relationships/slideLayout" Target="../slideLayouts/slideLayout273.xml"/><Relationship Id="rId14" Type="http://schemas.openxmlformats.org/officeDocument/2006/relationships/theme" Target="../theme/theme21.xml"/><Relationship Id="rId1" Type="http://schemas.openxmlformats.org/officeDocument/2006/relationships/slideLayout" Target="../slideLayouts/slideLayout261.xml"/><Relationship Id="rId2" Type="http://schemas.openxmlformats.org/officeDocument/2006/relationships/slideLayout" Target="../slideLayouts/slideLayout262.xml"/><Relationship Id="rId3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66.xml"/><Relationship Id="rId7" Type="http://schemas.openxmlformats.org/officeDocument/2006/relationships/slideLayout" Target="../slideLayouts/slideLayout267.xml"/><Relationship Id="rId8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0.xml"/></Relationships>
</file>

<file path=ppt/slideMasters/_rels/slideMaster2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84.xml"/><Relationship Id="rId12" Type="http://schemas.openxmlformats.org/officeDocument/2006/relationships/slideLayout" Target="../slideLayouts/slideLayout285.xml"/><Relationship Id="rId13" Type="http://schemas.openxmlformats.org/officeDocument/2006/relationships/slideLayout" Target="../slideLayouts/slideLayout286.xml"/><Relationship Id="rId14" Type="http://schemas.openxmlformats.org/officeDocument/2006/relationships/theme" Target="../theme/theme22.xml"/><Relationship Id="rId1" Type="http://schemas.openxmlformats.org/officeDocument/2006/relationships/slideLayout" Target="../slideLayouts/slideLayout274.xml"/><Relationship Id="rId2" Type="http://schemas.openxmlformats.org/officeDocument/2006/relationships/slideLayout" Target="../slideLayouts/slideLayout275.xml"/><Relationship Id="rId3" Type="http://schemas.openxmlformats.org/officeDocument/2006/relationships/slideLayout" Target="../slideLayouts/slideLayout276.xml"/><Relationship Id="rId4" Type="http://schemas.openxmlformats.org/officeDocument/2006/relationships/slideLayout" Target="../slideLayouts/slideLayout277.xml"/><Relationship Id="rId5" Type="http://schemas.openxmlformats.org/officeDocument/2006/relationships/slideLayout" Target="../slideLayouts/slideLayout278.xml"/><Relationship Id="rId6" Type="http://schemas.openxmlformats.org/officeDocument/2006/relationships/slideLayout" Target="../slideLayouts/slideLayout279.xml"/><Relationship Id="rId7" Type="http://schemas.openxmlformats.org/officeDocument/2006/relationships/slideLayout" Target="../slideLayouts/slideLayout280.xml"/><Relationship Id="rId8" Type="http://schemas.openxmlformats.org/officeDocument/2006/relationships/slideLayout" Target="../slideLayouts/slideLayout281.xml"/><Relationship Id="rId9" Type="http://schemas.openxmlformats.org/officeDocument/2006/relationships/slideLayout" Target="../slideLayouts/slideLayout282.xml"/><Relationship Id="rId10" Type="http://schemas.openxmlformats.org/officeDocument/2006/relationships/slideLayout" Target="../slideLayouts/slideLayout28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39.xml"/><Relationship Id="rId14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2.xml"/><Relationship Id="rId14" Type="http://schemas.openxmlformats.org/officeDocument/2006/relationships/theme" Target="../theme/theme4.xml"/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Relationship Id="rId9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5.xml"/><Relationship Id="rId14" Type="http://schemas.openxmlformats.org/officeDocument/2006/relationships/theme" Target="../theme/theme5.xml"/><Relationship Id="rId1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4.xml"/><Relationship Id="rId3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7.xml"/><Relationship Id="rId6" Type="http://schemas.openxmlformats.org/officeDocument/2006/relationships/slideLayout" Target="../slideLayouts/slideLayout58.xml"/><Relationship Id="rId7" Type="http://schemas.openxmlformats.org/officeDocument/2006/relationships/slideLayout" Target="../slideLayouts/slideLayout59.xml"/><Relationship Id="rId8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78.xml"/><Relationship Id="rId14" Type="http://schemas.openxmlformats.org/officeDocument/2006/relationships/theme" Target="../theme/theme6.xml"/><Relationship Id="rId1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9.xml"/><Relationship Id="rId5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2.xml"/><Relationship Id="rId8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1.xml"/><Relationship Id="rId14" Type="http://schemas.openxmlformats.org/officeDocument/2006/relationships/theme" Target="../theme/theme7.xml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8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4.xml"/><Relationship Id="rId14" Type="http://schemas.openxmlformats.org/officeDocument/2006/relationships/theme" Target="../theme/theme8.xml"/><Relationship Id="rId1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3.xml"/><Relationship Id="rId3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6.xml"/><Relationship Id="rId6" Type="http://schemas.openxmlformats.org/officeDocument/2006/relationships/slideLayout" Target="../slideLayouts/slideLayout97.xml"/><Relationship Id="rId7" Type="http://schemas.openxmlformats.org/officeDocument/2006/relationships/slideLayout" Target="../slideLayouts/slideLayout98.xml"/><Relationship Id="rId8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1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17.xml"/><Relationship Id="rId14" Type="http://schemas.openxmlformats.org/officeDocument/2006/relationships/theme" Target="../theme/theme9.xml"/><Relationship Id="rId1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2037 w 64000"/>
                <a:gd name="T1" fmla="*/ -807 h 64000"/>
                <a:gd name="T2" fmla="*/ 2592 w 64000"/>
                <a:gd name="T3" fmla="*/ 0 h 64000"/>
                <a:gd name="T4" fmla="*/ 2037 w 64000"/>
                <a:gd name="T5" fmla="*/ 807 h 64000"/>
                <a:gd name="T6" fmla="*/ 2037 w 64000"/>
                <a:gd name="T7" fmla="*/ 807 h 64000"/>
                <a:gd name="T8" fmla="*/ 2037 w 64000"/>
                <a:gd name="T9" fmla="*/ 807 h 64000"/>
                <a:gd name="T10" fmla="*/ 2037 w 64000"/>
                <a:gd name="T11" fmla="*/ 807 h 64000"/>
                <a:gd name="T12" fmla="*/ 2037 w 64000"/>
                <a:gd name="T13" fmla="*/ -807 h 64000"/>
                <a:gd name="T14" fmla="*/ 2037 w 64000"/>
                <a:gd name="T15" fmla="*/ -807 h 64000"/>
                <a:gd name="T16" fmla="*/ 2037 w 64000"/>
                <a:gd name="T17" fmla="*/ -80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1525 w 64000"/>
                <a:gd name="T1" fmla="*/ -820 h 64000"/>
                <a:gd name="T2" fmla="*/ 1949 w 64000"/>
                <a:gd name="T3" fmla="*/ 0 h 64000"/>
                <a:gd name="T4" fmla="*/ 1525 w 64000"/>
                <a:gd name="T5" fmla="*/ 820 h 64000"/>
                <a:gd name="T6" fmla="*/ 1525 w 64000"/>
                <a:gd name="T7" fmla="*/ 820 h 64000"/>
                <a:gd name="T8" fmla="*/ 1525 w 64000"/>
                <a:gd name="T9" fmla="*/ 820 h 64000"/>
                <a:gd name="T10" fmla="*/ 1525 w 64000"/>
                <a:gd name="T11" fmla="*/ 820 h 64000"/>
                <a:gd name="T12" fmla="*/ 1525 w 64000"/>
                <a:gd name="T13" fmla="*/ -820 h 64000"/>
                <a:gd name="T14" fmla="*/ 1525 w 64000"/>
                <a:gd name="T15" fmla="*/ -820 h 64000"/>
                <a:gd name="T16" fmla="*/ 1525 w 64000"/>
                <a:gd name="T17" fmla="*/ -82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D79E0E2-2B42-4BCC-9BA6-DAAAA23BD25A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83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ransition xmlns:p14="http://schemas.microsoft.com/office/powerpoint/2010/main"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75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9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656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4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2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43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548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80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72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  <p:sldLayoutId id="2147483929" r:id="rId12"/>
    <p:sldLayoutId id="2147483930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19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  <p:sldLayoutId id="2147484013" r:id="rId12"/>
    <p:sldLayoutId id="2147484014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2037 w 64000"/>
                <a:gd name="T1" fmla="*/ -807 h 64000"/>
                <a:gd name="T2" fmla="*/ 2592 w 64000"/>
                <a:gd name="T3" fmla="*/ 0 h 64000"/>
                <a:gd name="T4" fmla="*/ 2037 w 64000"/>
                <a:gd name="T5" fmla="*/ 807 h 64000"/>
                <a:gd name="T6" fmla="*/ 2037 w 64000"/>
                <a:gd name="T7" fmla="*/ 807 h 64000"/>
                <a:gd name="T8" fmla="*/ 2037 w 64000"/>
                <a:gd name="T9" fmla="*/ 807 h 64000"/>
                <a:gd name="T10" fmla="*/ 2037 w 64000"/>
                <a:gd name="T11" fmla="*/ 807 h 64000"/>
                <a:gd name="T12" fmla="*/ 2037 w 64000"/>
                <a:gd name="T13" fmla="*/ -807 h 64000"/>
                <a:gd name="T14" fmla="*/ 2037 w 64000"/>
                <a:gd name="T15" fmla="*/ -807 h 64000"/>
                <a:gd name="T16" fmla="*/ 2037 w 64000"/>
                <a:gd name="T17" fmla="*/ -80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1525 w 64000"/>
                <a:gd name="T1" fmla="*/ -820 h 64000"/>
                <a:gd name="T2" fmla="*/ 1949 w 64000"/>
                <a:gd name="T3" fmla="*/ 0 h 64000"/>
                <a:gd name="T4" fmla="*/ 1525 w 64000"/>
                <a:gd name="T5" fmla="*/ 820 h 64000"/>
                <a:gd name="T6" fmla="*/ 1525 w 64000"/>
                <a:gd name="T7" fmla="*/ 820 h 64000"/>
                <a:gd name="T8" fmla="*/ 1525 w 64000"/>
                <a:gd name="T9" fmla="*/ 820 h 64000"/>
                <a:gd name="T10" fmla="*/ 1525 w 64000"/>
                <a:gd name="T11" fmla="*/ 820 h 64000"/>
                <a:gd name="T12" fmla="*/ 1525 w 64000"/>
                <a:gd name="T13" fmla="*/ -820 h 64000"/>
                <a:gd name="T14" fmla="*/ 1525 w 64000"/>
                <a:gd name="T15" fmla="*/ -820 h 64000"/>
                <a:gd name="T16" fmla="*/ 1525 w 64000"/>
                <a:gd name="T17" fmla="*/ -82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D79E0E2-2B42-4BCC-9BA6-DAAAA23BD25A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20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p:transition xmlns:p14="http://schemas.microsoft.com/office/powerpoint/2010/main"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  <p:sldLayoutId id="2147484027" r:id="rId12"/>
    <p:sldLayoutId id="2147484028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84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  <p:sldLayoutId id="2147484042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2037 w 64000"/>
                <a:gd name="T1" fmla="*/ -807 h 64000"/>
                <a:gd name="T2" fmla="*/ 2592 w 64000"/>
                <a:gd name="T3" fmla="*/ 0 h 64000"/>
                <a:gd name="T4" fmla="*/ 2037 w 64000"/>
                <a:gd name="T5" fmla="*/ 807 h 64000"/>
                <a:gd name="T6" fmla="*/ 2037 w 64000"/>
                <a:gd name="T7" fmla="*/ 807 h 64000"/>
                <a:gd name="T8" fmla="*/ 2037 w 64000"/>
                <a:gd name="T9" fmla="*/ 807 h 64000"/>
                <a:gd name="T10" fmla="*/ 2037 w 64000"/>
                <a:gd name="T11" fmla="*/ 807 h 64000"/>
                <a:gd name="T12" fmla="*/ 2037 w 64000"/>
                <a:gd name="T13" fmla="*/ -807 h 64000"/>
                <a:gd name="T14" fmla="*/ 2037 w 64000"/>
                <a:gd name="T15" fmla="*/ -807 h 64000"/>
                <a:gd name="T16" fmla="*/ 2037 w 64000"/>
                <a:gd name="T17" fmla="*/ -80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1525 w 64000"/>
                <a:gd name="T1" fmla="*/ -820 h 64000"/>
                <a:gd name="T2" fmla="*/ 1949 w 64000"/>
                <a:gd name="T3" fmla="*/ 0 h 64000"/>
                <a:gd name="T4" fmla="*/ 1525 w 64000"/>
                <a:gd name="T5" fmla="*/ 820 h 64000"/>
                <a:gd name="T6" fmla="*/ 1525 w 64000"/>
                <a:gd name="T7" fmla="*/ 820 h 64000"/>
                <a:gd name="T8" fmla="*/ 1525 w 64000"/>
                <a:gd name="T9" fmla="*/ 820 h 64000"/>
                <a:gd name="T10" fmla="*/ 1525 w 64000"/>
                <a:gd name="T11" fmla="*/ 820 h 64000"/>
                <a:gd name="T12" fmla="*/ 1525 w 64000"/>
                <a:gd name="T13" fmla="*/ -820 h 64000"/>
                <a:gd name="T14" fmla="*/ 1525 w 64000"/>
                <a:gd name="T15" fmla="*/ -820 h 64000"/>
                <a:gd name="T16" fmla="*/ 1525 w 64000"/>
                <a:gd name="T17" fmla="*/ -82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44B3771-2C4E-4C01-94B0-9911636EA795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67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</p:sldLayoutIdLst>
  <p:transition xmlns:p14="http://schemas.microsoft.com/office/powerpoint/2010/main"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75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4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29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67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97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altLang="fr-FR" sz="18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6684" y="301625"/>
            <a:ext cx="975148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6684" y="1827213"/>
            <a:ext cx="975148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BC19250-36F4-4101-A0E7-FB44E200C3DC}" type="slidenum">
              <a:rPr lang="fr-FR" altLang="fr-FR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</p:sldLayoutIdLst>
  <p:transition xmlns:p14="http://schemas.microsoft.com/office/powerpoint/2010/main" spd="med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fasa-pdl.fr/" TargetMode="External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3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tar.gouv.fr/observatoire-des-territoires/fr/liste-des-communes-%C3%A9ligibles-aux-zrr-en-vigueur?rech=1" TargetMode="External"/><Relationship Id="rId4" Type="http://schemas.openxmlformats.org/officeDocument/2006/relationships/image" Target="../media/image7.wmf"/><Relationship Id="rId5" Type="http://schemas.openxmlformats.org/officeDocument/2006/relationships/hyperlink" Target="https://sig.ville.gouv.fr/" TargetMode="External"/><Relationship Id="rId6" Type="http://schemas.openxmlformats.org/officeDocument/2006/relationships/hyperlink" Target="http://pays-de-la-loire.drdjscs.gouv.fr/spip.php?article739&amp;var_mode=calcul" TargetMode="External"/><Relationship Id="rId7" Type="http://schemas.openxmlformats.org/officeDocument/2006/relationships/image" Target="../media/image8.jpeg"/><Relationship Id="rId1" Type="http://schemas.openxmlformats.org/officeDocument/2006/relationships/slideLayout" Target="../slideLayouts/slideLayout145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ndiguide.sports.gouv.fr/" TargetMode="External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158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hyperlink" Target="http://www.sport-sante-paysdelaloire.fr/labelliser-structure" TargetMode="External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171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4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Relationship Id="rId2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Relationship Id="rId2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comite.cdos@maison-sports72.fr" TargetMode="External"/><Relationship Id="rId4" Type="http://schemas.openxmlformats.org/officeDocument/2006/relationships/hyperlink" Target="https://mdel.mon.service-public.fr/demande-de-subvention.html" TargetMode="Externa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10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5.xml"/><Relationship Id="rId2" Type="http://schemas.openxmlformats.org/officeDocument/2006/relationships/image" Target="../media/image2.png"/><Relationship Id="rId3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Relationship Id="rId2" Type="http://schemas.openxmlformats.org/officeDocument/2006/relationships/image" Target="../media/image1.png"/><Relationship Id="rId3" Type="http://schemas.openxmlformats.org/officeDocument/2006/relationships/hyperlink" Target="https://www.formulaires.modernisation.gouv.fr/gf/cerfa_15059.do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Relationship Id="rId2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3.xml"/><Relationship Id="rId2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hyperlink" Target="https://www.formulaires.modernisation.gouv.fr/gf/cerfa_15059.do" TargetMode="External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36.xml"/><Relationship Id="rId2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2.xml"/><Relationship Id="rId2" Type="http://schemas.openxmlformats.org/officeDocument/2006/relationships/image" Target="../media/image1.png"/><Relationship Id="rId3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Relationship Id="rId2" Type="http://schemas.openxmlformats.org/officeDocument/2006/relationships/image" Target="../media/image1.png"/><Relationship Id="rId3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.emf"/><Relationship Id="rId5" Type="http://schemas.openxmlformats.org/officeDocument/2006/relationships/image" Target="../media/image1.png"/><Relationship Id="rId6" Type="http://schemas.openxmlformats.org/officeDocument/2006/relationships/hyperlink" Target="http://www.sarthe.gouv.fr/attribution-cnds-2015-aux-associations-sportives-a3100.html" TargetMode="External"/><Relationship Id="rId7" Type="http://schemas.openxmlformats.org/officeDocument/2006/relationships/oleObject" Target="../embeddings/oleObject2.bin"/><Relationship Id="rId8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del.mon.service-public.fr/demande-de-subvention.html" TargetMode="External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93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Réunion d’information </a:t>
            </a:r>
            <a:br>
              <a:rPr lang="fr-FR" dirty="0" smtClean="0"/>
            </a:br>
            <a:r>
              <a:rPr lang="fr-FR" dirty="0"/>
              <a:t>	</a:t>
            </a:r>
            <a:r>
              <a:rPr lang="fr-FR" dirty="0" smtClean="0"/>
              <a:t>			CNDS 2016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684" y="2862714"/>
            <a:ext cx="2822454" cy="195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0643"/>
      </p:ext>
    </p:extLst>
  </p:cSld>
  <p:clrMapOvr>
    <a:masterClrMapping/>
  </p:clrMapOvr>
  <p:transition xmlns:p14="http://schemas.microsoft.com/office/powerpoint/2010/main"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82889" y="333375"/>
            <a:ext cx="7424737" cy="1143000"/>
          </a:xfrm>
        </p:spPr>
        <p:txBody>
          <a:bodyPr/>
          <a:lstStyle/>
          <a:p>
            <a:r>
              <a:rPr lang="fr-FR" altLang="fr-FR" sz="2800"/>
              <a:t>Priorités du CNDS 2016</a:t>
            </a:r>
          </a:p>
        </p:txBody>
      </p:sp>
      <p:pic>
        <p:nvPicPr>
          <p:cNvPr id="43011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2135188" y="1700213"/>
            <a:ext cx="8208962" cy="506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2400" b="1" dirty="0">
                <a:solidFill>
                  <a:srgbClr val="FF3300"/>
                </a:solidFill>
              </a:rPr>
              <a:t>5 GRANDES PRIORITES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sz="800" b="1" dirty="0">
              <a:solidFill>
                <a:srgbClr val="FF3300"/>
              </a:solidFill>
            </a:endParaRP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fr-FR" altLang="fr-FR" sz="1600" b="1" dirty="0">
                <a:solidFill>
                  <a:srgbClr val="000000"/>
                </a:solidFill>
              </a:rPr>
              <a:t>Soutenir la structuration du mouvement sportif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endParaRPr lang="fr-FR" altLang="fr-FR" sz="800" b="1" dirty="0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fr-FR" altLang="fr-FR" sz="1600" b="1" dirty="0">
                <a:solidFill>
                  <a:srgbClr val="000000"/>
                </a:solidFill>
              </a:rPr>
              <a:t>Réduire les inégalités d’accès à la pratique sportive 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1600" b="1" dirty="0">
                <a:solidFill>
                  <a:srgbClr val="000000"/>
                </a:solidFill>
              </a:rPr>
              <a:t>(publics et territoires prioritaires)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endParaRPr lang="fr-FR" altLang="fr-FR" sz="800" b="1" dirty="0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fr-FR" altLang="fr-FR" sz="1600" b="1" dirty="0">
                <a:solidFill>
                  <a:srgbClr val="000000"/>
                </a:solidFill>
              </a:rPr>
              <a:t>Promouvoir le "sport santé " sous toutes ses formes et contribuer au développement des valeurs et de l’éthique sportive 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endParaRPr lang="fr-FR" altLang="fr-FR" sz="800" b="1" dirty="0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fr-FR" altLang="fr-FR" sz="1600" b="1" dirty="0">
                <a:solidFill>
                  <a:srgbClr val="000000"/>
                </a:solidFill>
              </a:rPr>
              <a:t>Favoriser l’apprentissage de la natation à travers la mise en œuvre du programme « J’apprends à nager »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sz="900" b="1" dirty="0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1600" b="1" dirty="0">
                <a:solidFill>
                  <a:srgbClr val="000000"/>
                </a:solidFill>
              </a:rPr>
              <a:t>- Contribuer à faire des grandes manifestations sportives accueillies en France des évènements fédérateurs populaires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sz="1600" b="1" dirty="0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864676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2855913" y="333376"/>
            <a:ext cx="7632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2000" b="1">
                <a:solidFill>
                  <a:srgbClr val="FF3300"/>
                </a:solidFill>
              </a:rPr>
              <a:t>1) Soutenir la structuration du mouvement sportif</a:t>
            </a:r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2927350" y="1844676"/>
            <a:ext cx="7488238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600" b="1">
                <a:solidFill>
                  <a:srgbClr val="000000"/>
                </a:solidFill>
              </a:rPr>
              <a:t>Objectif régional: création de 65 emplois CNDS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600" b="1">
                <a:solidFill>
                  <a:srgbClr val="000000"/>
                </a:solidFill>
              </a:rPr>
              <a:t>Soutenir la création d’emploi en CDI pour le recrutement de personnel qualifié disposant de compétences sportives, techniques, pédagogiques ou administratives.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600">
                <a:solidFill>
                  <a:srgbClr val="000000"/>
                </a:solidFill>
              </a:rPr>
              <a:t>L’aide éventuelle sera dégressive sur 4 ans (</a:t>
            </a:r>
            <a:r>
              <a:rPr lang="fr-FR" altLang="fr-FR" sz="1600" i="1">
                <a:solidFill>
                  <a:srgbClr val="000000"/>
                </a:solidFill>
              </a:rPr>
              <a:t>12 000 euros, 10 000 euros, 7 500 euros, 5 000 euros</a:t>
            </a:r>
            <a:r>
              <a:rPr lang="fr-FR" altLang="fr-FR" sz="160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2855913" y="4292601"/>
            <a:ext cx="67691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</a:t>
            </a:r>
            <a:r>
              <a:rPr lang="fr-FR" altLang="fr-FR" sz="1400" b="1">
                <a:solidFill>
                  <a:srgbClr val="000000"/>
                </a:solidFill>
              </a:rPr>
              <a:t>CDI</a:t>
            </a:r>
            <a:r>
              <a:rPr lang="fr-FR" altLang="fr-FR" sz="1400">
                <a:solidFill>
                  <a:srgbClr val="000000"/>
                </a:solidFill>
              </a:rPr>
              <a:t> dans l’année civile de la demande (signé avant le 15 juillet 2016);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Si recrutement d’un éducateur sportif = obligation de qualification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Durée de travail : a minima un mi-temps.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S’engager dans une démarche de pérennisation du poste après les 4 années d’aide.</a:t>
            </a:r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7248525" y="5915026"/>
            <a:ext cx="324008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>
                <a:solidFill>
                  <a:srgbClr val="006600"/>
                </a:solidFill>
              </a:rPr>
              <a:t>Référent Emploi – DDCS 72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>
                <a:solidFill>
                  <a:srgbClr val="006600"/>
                </a:solidFill>
              </a:rPr>
              <a:t>Jacky COTINAT</a:t>
            </a:r>
            <a:endParaRPr lang="fr-FR" altLang="fr-FR" sz="1400">
              <a:solidFill>
                <a:srgbClr val="0066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6600"/>
                </a:solidFill>
              </a:rPr>
              <a:t>02 72 16 42 88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6600"/>
                </a:solidFill>
              </a:rPr>
              <a:t>jacky.cotinat@sarthe.gouv.fr</a:t>
            </a:r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title"/>
          </p:nvPr>
        </p:nvSpPr>
        <p:spPr>
          <a:xfrm>
            <a:off x="2782889" y="333375"/>
            <a:ext cx="7424737" cy="1143000"/>
          </a:xfrm>
          <a:noFill/>
          <a:ln/>
        </p:spPr>
        <p:txBody>
          <a:bodyPr/>
          <a:lstStyle/>
          <a:p>
            <a:r>
              <a:rPr lang="fr-FR" altLang="fr-FR" sz="2400" b="1"/>
              <a:t>Par la professionnalisation du mouvement sportif</a:t>
            </a:r>
          </a:p>
        </p:txBody>
      </p:sp>
      <p:sp>
        <p:nvSpPr>
          <p:cNvPr id="92168" name="Rectangle 8"/>
          <p:cNvSpPr>
            <a:spLocks noChangeArrowheads="1"/>
          </p:cNvSpPr>
          <p:nvPr/>
        </p:nvSpPr>
        <p:spPr bwMode="auto">
          <a:xfrm>
            <a:off x="2927351" y="5876925"/>
            <a:ext cx="41767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600" b="1">
                <a:solidFill>
                  <a:srgbClr val="FF3300"/>
                </a:solidFill>
              </a:rPr>
              <a:t>RDV OBLIGATOIRE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600" b="1">
                <a:solidFill>
                  <a:srgbClr val="FF3300"/>
                </a:solidFill>
              </a:rPr>
              <a:t>+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600" b="1">
                <a:solidFill>
                  <a:srgbClr val="FF3300"/>
                </a:solidFill>
              </a:rPr>
              <a:t>AVIS LIGUE OBLIGATOIRE</a:t>
            </a:r>
          </a:p>
        </p:txBody>
      </p:sp>
    </p:spTree>
    <p:extLst>
      <p:ext uri="{BB962C8B-B14F-4D97-AF65-F5344CB8AC3E}">
        <p14:creationId xmlns:p14="http://schemas.microsoft.com/office/powerpoint/2010/main" val="157939489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2640014" y="1916114"/>
            <a:ext cx="748823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b="1" dirty="0">
                <a:solidFill>
                  <a:srgbClr val="000000"/>
                </a:solidFill>
              </a:rPr>
              <a:t> Création d’emploi « citoyen du sport » dans les quartiers prioritaires (QPV) (54 000 euros sur 4 ans)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b="1" dirty="0">
                <a:solidFill>
                  <a:srgbClr val="000000"/>
                </a:solidFill>
              </a:rPr>
              <a:t> Aide aux employeurs de jeunes en contrat d’apprentissage dans le cadre d’un diplôme d’encadrement sportif (2500 euros max/an sur 2 ans maximum)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sz="1400" b="1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sz="1400" b="1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sz="1400" b="1" dirty="0">
              <a:solidFill>
                <a:srgbClr val="000000"/>
              </a:solidFill>
            </a:endParaRPr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title"/>
          </p:nvPr>
        </p:nvSpPr>
        <p:spPr>
          <a:xfrm>
            <a:off x="2782889" y="333375"/>
            <a:ext cx="7424737" cy="1143000"/>
          </a:xfrm>
          <a:noFill/>
          <a:ln/>
        </p:spPr>
        <p:txBody>
          <a:bodyPr/>
          <a:lstStyle/>
          <a:p>
            <a:r>
              <a:rPr lang="fr-FR" altLang="fr-FR" sz="2400" b="1" dirty="0"/>
              <a:t>Par la professionnalisation du mouvement sportif</a:t>
            </a: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2711450" y="4868864"/>
            <a:ext cx="74882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2000" b="1" i="1">
                <a:solidFill>
                  <a:srgbClr val="FF3300"/>
                </a:solidFill>
              </a:rPr>
              <a:t>Pièces « emploi » </a:t>
            </a:r>
            <a:r>
              <a:rPr lang="fr-FR" altLang="fr-FR" b="1" i="1">
                <a:solidFill>
                  <a:srgbClr val="FF3300"/>
                </a:solidFill>
              </a:rPr>
              <a:t>disponible sur le site de la DDCS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2000" b="1" i="1">
                <a:solidFill>
                  <a:srgbClr val="FF3300"/>
                </a:solidFill>
              </a:rPr>
              <a:t> à remplir et à joindre sur e.subvention</a:t>
            </a: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2640013" y="333376"/>
            <a:ext cx="7632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2000" b="1" dirty="0">
                <a:solidFill>
                  <a:srgbClr val="FF3300"/>
                </a:solidFill>
              </a:rPr>
              <a:t>1) Soutenir la structuration du mouvement sportif</a:t>
            </a:r>
          </a:p>
        </p:txBody>
      </p:sp>
      <p:pic>
        <p:nvPicPr>
          <p:cNvPr id="95242" name="Picture 10" descr="Logo-CFA-RVB-peti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3284539"/>
            <a:ext cx="1314450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97064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50000"/>
              </a:spcBef>
            </a:pPr>
            <a:r>
              <a:rPr lang="fr-FR" altLang="fr-FR" sz="2000" b="1" dirty="0">
                <a:solidFill>
                  <a:srgbClr val="FF3300"/>
                </a:solidFill>
                <a:latin typeface="Verdana"/>
                <a:ea typeface="+mn-ea"/>
              </a:rPr>
              <a:t>1) Soutenir la structuration du mouvement sportif</a:t>
            </a:r>
            <a:br>
              <a:rPr lang="fr-FR" altLang="fr-FR" sz="2000" b="1" dirty="0">
                <a:solidFill>
                  <a:srgbClr val="FF3300"/>
                </a:solidFill>
                <a:latin typeface="Verdana"/>
                <a:ea typeface="+mn-ea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400" b="1" dirty="0" smtClean="0"/>
              <a:t>Par la formation:</a:t>
            </a:r>
          </a:p>
          <a:p>
            <a:pPr lvl="1"/>
            <a:r>
              <a:rPr lang="fr-FR" sz="1400" b="1" dirty="0" smtClean="0"/>
              <a:t>Des arbitres, juges arbitres</a:t>
            </a:r>
          </a:p>
          <a:p>
            <a:pPr lvl="1"/>
            <a:r>
              <a:rPr lang="fr-FR" sz="1400" b="1" dirty="0" smtClean="0"/>
              <a:t>Des encadrants</a:t>
            </a:r>
          </a:p>
          <a:p>
            <a:pPr lvl="1"/>
            <a:r>
              <a:rPr lang="fr-FR" sz="1400" b="1" dirty="0" smtClean="0"/>
              <a:t>Des bénévoles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4292547783"/>
      </p:ext>
    </p:extLst>
  </p:cSld>
  <p:clrMapOvr>
    <a:masterClrMapping/>
  </p:clrMapOvr>
  <p:transition xmlns:p14="http://schemas.microsoft.com/office/powerpoint/2010/main"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071814" y="1052513"/>
            <a:ext cx="6840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2400" b="1">
                <a:solidFill>
                  <a:srgbClr val="006666"/>
                </a:solidFill>
                <a:latin typeface="Arial" panose="020B0604020202020204" pitchFamily="34" charset="0"/>
              </a:rPr>
              <a:t>SUR LES TERRITOIRES CARENCES</a:t>
            </a: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3000376" y="1628776"/>
            <a:ext cx="71278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600">
                <a:solidFill>
                  <a:srgbClr val="000000"/>
                </a:solidFill>
              </a:rPr>
              <a:t>Les aides du CNDS seront orientées prioritairement sur les actions conduites sur les territoires nécessitant une intervention renforcée. </a:t>
            </a:r>
          </a:p>
        </p:txBody>
      </p:sp>
      <p:pic>
        <p:nvPicPr>
          <p:cNvPr id="125957" name="Picture 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2852738"/>
            <a:ext cx="2808288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5958" name="Rectangle 6"/>
          <p:cNvSpPr>
            <a:spLocks noChangeArrowheads="1"/>
          </p:cNvSpPr>
          <p:nvPr/>
        </p:nvSpPr>
        <p:spPr bwMode="auto">
          <a:xfrm>
            <a:off x="1919289" y="2349501"/>
            <a:ext cx="4105275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 u="sng">
                <a:solidFill>
                  <a:srgbClr val="000000"/>
                </a:solidFill>
                <a:hlinkClick r:id="rId5"/>
              </a:rPr>
              <a:t>Les quartiers prioritaires de la politique de la ville:</a:t>
            </a:r>
            <a:endParaRPr lang="fr-FR" altLang="fr-FR" sz="1400" b="1" u="sng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sz="1400" b="1" u="sng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200">
                <a:solidFill>
                  <a:srgbClr val="000000"/>
                </a:solidFill>
              </a:rPr>
              <a:t> La Rocade, Sablé-sur-Sarthe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200">
                <a:solidFill>
                  <a:srgbClr val="000000"/>
                </a:solidFill>
              </a:rPr>
              <a:t> Montreux, Sablé-sur-Sarthe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200">
                <a:solidFill>
                  <a:srgbClr val="000000"/>
                </a:solidFill>
              </a:rPr>
              <a:t> Chaoué-Perrières, Allonnes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200">
                <a:solidFill>
                  <a:srgbClr val="000000"/>
                </a:solidFill>
              </a:rPr>
              <a:t> Bellevue-Carnac, Coulaines, Le Mans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200">
                <a:solidFill>
                  <a:srgbClr val="000000"/>
                </a:solidFill>
              </a:rPr>
              <a:t> Ronceray-Glonnières-Vauguyon, Le Mans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200">
                <a:solidFill>
                  <a:srgbClr val="000000"/>
                </a:solidFill>
              </a:rPr>
              <a:t> Les Sablons, Le Mans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200">
                <a:solidFill>
                  <a:srgbClr val="000000"/>
                </a:solidFill>
              </a:rPr>
              <a:t> L'Epine, Le Mans</a:t>
            </a:r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7391401" y="2349500"/>
            <a:ext cx="26638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1400" b="1" u="sng">
                <a:solidFill>
                  <a:srgbClr val="000000"/>
                </a:solidFill>
                <a:hlinkClick r:id="rId3"/>
              </a:rPr>
              <a:t>Les communes classées en ZRR</a:t>
            </a:r>
            <a:endParaRPr lang="fr-FR" altLang="fr-FR" sz="1400" b="1" u="sng">
              <a:solidFill>
                <a:srgbClr val="000000"/>
              </a:solidFill>
            </a:endParaRPr>
          </a:p>
        </p:txBody>
      </p:sp>
      <p:sp>
        <p:nvSpPr>
          <p:cNvPr id="125960" name="Rectangle 8"/>
          <p:cNvSpPr>
            <a:spLocks noGrp="1" noChangeArrowheads="1"/>
          </p:cNvSpPr>
          <p:nvPr>
            <p:ph type="title"/>
          </p:nvPr>
        </p:nvSpPr>
        <p:spPr>
          <a:xfrm>
            <a:off x="2279650" y="188914"/>
            <a:ext cx="8388350" cy="536575"/>
          </a:xfrm>
          <a:noFill/>
          <a:ln/>
        </p:spPr>
        <p:txBody>
          <a:bodyPr/>
          <a:lstStyle/>
          <a:p>
            <a:r>
              <a:rPr lang="fr-FR" altLang="fr-FR" sz="2000" b="1">
                <a:solidFill>
                  <a:srgbClr val="FF3300"/>
                </a:solidFill>
                <a:latin typeface="Verdana" panose="020B0604030504040204" pitchFamily="34" charset="0"/>
              </a:rPr>
              <a:t>2) Réduire les inégalités d’accès à la pratique sportive</a:t>
            </a:r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3719513" y="4437064"/>
            <a:ext cx="45720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 u="sng">
                <a:solidFill>
                  <a:srgbClr val="000000"/>
                </a:solidFill>
              </a:rPr>
              <a:t>Territoires carencés identifiés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 u="sng">
                <a:solidFill>
                  <a:srgbClr val="000000"/>
                </a:solidFill>
              </a:rPr>
              <a:t>dans le </a:t>
            </a:r>
            <a:r>
              <a:rPr lang="fr-FR" altLang="fr-FR" sz="1400" b="1">
                <a:solidFill>
                  <a:srgbClr val="000000"/>
                </a:solidFill>
                <a:hlinkClick r:id=""/>
              </a:rPr>
              <a:t>schéma de développement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>
                <a:solidFill>
                  <a:srgbClr val="000000"/>
                </a:solidFill>
                <a:hlinkClick r:id=""/>
              </a:rPr>
              <a:t>du sport en PDL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>
              <a:solidFill>
                <a:srgbClr val="000000"/>
              </a:solidFill>
              <a:hlinkClick r:id="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>
              <a:solidFill>
                <a:srgbClr val="000000"/>
              </a:solidFill>
              <a:hlinkClick r:id="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>
              <a:solidFill>
                <a:srgbClr val="000000"/>
              </a:solidFill>
              <a:hlinkClick r:id="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>
              <a:solidFill>
                <a:srgbClr val="000000"/>
              </a:solidFill>
              <a:hlinkClick r:id="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>
              <a:solidFill>
                <a:srgbClr val="000000"/>
              </a:solidFill>
              <a:hlinkClick r:id="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>
              <a:solidFill>
                <a:srgbClr val="000000"/>
              </a:solidFill>
              <a:hlinkClick r:id="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0000"/>
                </a:solidFill>
                <a:hlinkClick r:id="rId6"/>
              </a:rPr>
              <a:t> </a:t>
            </a:r>
            <a:endParaRPr lang="fr-FR" altLang="fr-FR" sz="1400">
              <a:solidFill>
                <a:srgbClr val="000000"/>
              </a:solidFill>
            </a:endParaRPr>
          </a:p>
        </p:txBody>
      </p:sp>
      <p:pic>
        <p:nvPicPr>
          <p:cNvPr id="125962" name="Picture 10" descr="c16d39f976f8b18c1be265eff424f83a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5157788"/>
            <a:ext cx="2305050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53012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3000375" y="1125538"/>
            <a:ext cx="684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2400" b="1">
                <a:solidFill>
                  <a:srgbClr val="006666"/>
                </a:solidFill>
                <a:latin typeface="Arial" panose="020B0604020202020204" pitchFamily="34" charset="0"/>
              </a:rPr>
              <a:t>POUR LES PUBLICS PRIORITAIRES</a:t>
            </a: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2927351" y="2060576"/>
            <a:ext cx="712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2711451" y="2276476"/>
            <a:ext cx="7129463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b="1">
                <a:solidFill>
                  <a:srgbClr val="000000"/>
                </a:solidFill>
              </a:rPr>
              <a:t> Les personnes en difficultés sociales ;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b="1">
                <a:solidFill>
                  <a:srgbClr val="000000"/>
                </a:solidFill>
              </a:rPr>
              <a:t> Les personnes en situation de handicap*;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b="1">
                <a:solidFill>
                  <a:srgbClr val="000000"/>
                </a:solidFill>
              </a:rPr>
              <a:t> Le public féminin (particulièrement en ZRR et QPV).</a:t>
            </a:r>
            <a:endParaRPr lang="fr-FR" altLang="fr-FR" sz="1600" b="1">
              <a:solidFill>
                <a:srgbClr val="000000"/>
              </a:solidFill>
            </a:endParaRPr>
          </a:p>
        </p:txBody>
      </p:sp>
      <p:pic>
        <p:nvPicPr>
          <p:cNvPr id="100361" name="Picture 9" descr="Afficher l'image d'origin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89" y="4365626"/>
            <a:ext cx="1570037" cy="235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4151314" y="5516563"/>
            <a:ext cx="47529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600" i="1">
                <a:solidFill>
                  <a:srgbClr val="000000"/>
                </a:solidFill>
              </a:rPr>
              <a:t>* Les demandes des associations sportives référencées dans le Handiguide des sports seront privilégiées.</a:t>
            </a:r>
          </a:p>
        </p:txBody>
      </p:sp>
      <p:sp>
        <p:nvSpPr>
          <p:cNvPr id="100367" name="Rectangle 15"/>
          <p:cNvSpPr>
            <a:spLocks noGrp="1" noChangeArrowheads="1"/>
          </p:cNvSpPr>
          <p:nvPr>
            <p:ph type="title"/>
          </p:nvPr>
        </p:nvSpPr>
        <p:spPr>
          <a:xfrm>
            <a:off x="2279650" y="188914"/>
            <a:ext cx="8388350" cy="536575"/>
          </a:xfrm>
          <a:noFill/>
          <a:ln/>
        </p:spPr>
        <p:txBody>
          <a:bodyPr/>
          <a:lstStyle/>
          <a:p>
            <a:r>
              <a:rPr lang="fr-FR" altLang="fr-FR" sz="2000" b="1">
                <a:solidFill>
                  <a:srgbClr val="FF3300"/>
                </a:solidFill>
                <a:latin typeface="Verdana" panose="020B0604030504040204" pitchFamily="34" charset="0"/>
              </a:rPr>
              <a:t>2) Réduire les inégalités d’accès à la pratique sportive</a:t>
            </a:r>
          </a:p>
        </p:txBody>
      </p:sp>
    </p:spTree>
    <p:extLst>
      <p:ext uri="{BB962C8B-B14F-4D97-AF65-F5344CB8AC3E}">
        <p14:creationId xmlns:p14="http://schemas.microsoft.com/office/powerpoint/2010/main" val="3412419883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2855914" y="115889"/>
            <a:ext cx="72723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2000" b="1">
                <a:solidFill>
                  <a:srgbClr val="FF3300"/>
                </a:solidFill>
              </a:rPr>
              <a:t>3) Promouvoir le "sport santé " sous toutes ses formes et contribuer au développement des valeurs et de l’éthique sportive </a:t>
            </a:r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title"/>
          </p:nvPr>
        </p:nvSpPr>
        <p:spPr>
          <a:xfrm>
            <a:off x="2811464" y="1100138"/>
            <a:ext cx="7424737" cy="495300"/>
          </a:xfrm>
          <a:noFill/>
          <a:ln/>
        </p:spPr>
        <p:txBody>
          <a:bodyPr/>
          <a:lstStyle/>
          <a:p>
            <a:r>
              <a:rPr lang="fr-FR" altLang="fr-FR" sz="2400" b="1"/>
              <a:t>Promotion de la santé par le sport</a:t>
            </a:r>
          </a:p>
        </p:txBody>
      </p:sp>
      <p:sp>
        <p:nvSpPr>
          <p:cNvPr id="106505" name="Rectangle 9"/>
          <p:cNvSpPr>
            <a:spLocks noChangeArrowheads="1"/>
          </p:cNvSpPr>
          <p:nvPr/>
        </p:nvSpPr>
        <p:spPr bwMode="auto">
          <a:xfrm>
            <a:off x="2855913" y="1916114"/>
            <a:ext cx="67691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600" b="1">
                <a:solidFill>
                  <a:srgbClr val="000000"/>
                </a:solidFill>
                <a:latin typeface="Arial" panose="020B0604020202020204" pitchFamily="34" charset="0"/>
              </a:rPr>
              <a:t> Création de nouvelles activités adaptées aux personnes sédentaires (ex : adolescents, seniors, adultes...) et autres actions de préservation de la santé par le sport, 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600" b="1">
                <a:solidFill>
                  <a:srgbClr val="000000"/>
                </a:solidFill>
                <a:latin typeface="Arial" panose="020B0604020202020204" pitchFamily="34" charset="0"/>
              </a:rPr>
              <a:t> Protection de la santé du sportif en club par la mise en oeuvre d'un projet éducatif à la santé contribuant à modifier le comportement dans la durée.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sz="1600" b="1">
              <a:solidFill>
                <a:srgbClr val="000000"/>
              </a:solidFill>
            </a:endParaRPr>
          </a:p>
        </p:txBody>
      </p:sp>
      <p:sp>
        <p:nvSpPr>
          <p:cNvPr id="106507" name="Rectangle 11"/>
          <p:cNvSpPr>
            <a:spLocks noChangeArrowheads="1"/>
          </p:cNvSpPr>
          <p:nvPr/>
        </p:nvSpPr>
        <p:spPr bwMode="auto">
          <a:xfrm>
            <a:off x="2640013" y="4652963"/>
            <a:ext cx="648176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1400" b="1">
                <a:solidFill>
                  <a:srgbClr val="000000"/>
                </a:solidFill>
                <a:latin typeface="Arial" panose="020B0604020202020204" pitchFamily="34" charset="0"/>
              </a:rPr>
              <a:t>Les associations qui déposent une demande CNDS "sport santé" doivent avoir obtenu le label "sport santé - prévention niveau 1" ou engager dans l'année cette démarche de labellisation </a:t>
            </a:r>
          </a:p>
        </p:txBody>
      </p:sp>
      <p:pic>
        <p:nvPicPr>
          <p:cNvPr id="106510" name="Picture 14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4" t="9688" r="18065" b="7643"/>
          <a:stretch>
            <a:fillRect/>
          </a:stretch>
        </p:blipFill>
        <p:spPr bwMode="auto">
          <a:xfrm>
            <a:off x="9091614" y="5883276"/>
            <a:ext cx="1576387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13" name="Picture 17" descr="Afficher l'image d'origin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0" y="4797425"/>
            <a:ext cx="1081088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116303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2855914" y="115889"/>
            <a:ext cx="72723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2000" b="1" dirty="0">
                <a:solidFill>
                  <a:srgbClr val="FF3300"/>
                </a:solidFill>
              </a:rPr>
              <a:t>3) Promouvoir le "sport santé " sous toutes ses formes et contribuer au développement des valeurs et de l’éthique sportive </a:t>
            </a:r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title"/>
          </p:nvPr>
        </p:nvSpPr>
        <p:spPr>
          <a:xfrm>
            <a:off x="2811464" y="1100138"/>
            <a:ext cx="7424737" cy="495300"/>
          </a:xfrm>
          <a:noFill/>
          <a:ln/>
        </p:spPr>
        <p:txBody>
          <a:bodyPr/>
          <a:lstStyle/>
          <a:p>
            <a:r>
              <a:rPr lang="fr-FR" altLang="fr-FR" sz="1800" b="1"/>
              <a:t>Contribuer au développement des valeurs et de l’éthique sportive</a:t>
            </a:r>
          </a:p>
        </p:txBody>
      </p:sp>
      <p:sp>
        <p:nvSpPr>
          <p:cNvPr id="107529" name="Rectangle 9"/>
          <p:cNvSpPr>
            <a:spLocks noChangeArrowheads="1"/>
          </p:cNvSpPr>
          <p:nvPr/>
        </p:nvSpPr>
        <p:spPr bwMode="auto">
          <a:xfrm>
            <a:off x="2640014" y="2205039"/>
            <a:ext cx="7272337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 b="1">
                <a:solidFill>
                  <a:srgbClr val="000000"/>
                </a:solidFill>
              </a:rPr>
              <a:t> Les actions d’information, de communication et de prévention sur les incivilités, la violence et les discriminations dans le sport ;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r-FR" altLang="fr-FR" sz="16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>
                <a:solidFill>
                  <a:srgbClr val="000000"/>
                </a:solidFill>
              </a:rPr>
              <a:t> Toutes actions visant au développement des valeurs éducatives de la pratique sportive.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>
                <a:solidFill>
                  <a:srgbClr val="000000"/>
                </a:solidFill>
              </a:rPr>
              <a:t> Les actions de prévention du dopage (AMCD).</a:t>
            </a:r>
          </a:p>
        </p:txBody>
      </p:sp>
    </p:spTree>
    <p:extLst>
      <p:ext uri="{BB962C8B-B14F-4D97-AF65-F5344CB8AC3E}">
        <p14:creationId xmlns:p14="http://schemas.microsoft.com/office/powerpoint/2010/main" val="3428893695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2441575" y="1827213"/>
            <a:ext cx="9750425" cy="4114800"/>
          </a:xfrm>
        </p:spPr>
        <p:txBody>
          <a:bodyPr/>
          <a:lstStyle/>
          <a:p>
            <a:r>
              <a:rPr lang="fr-FR" sz="2000" b="1" dirty="0" smtClean="0"/>
              <a:t>Pour infos:</a:t>
            </a:r>
          </a:p>
          <a:p>
            <a:pPr lvl="1"/>
            <a:r>
              <a:rPr lang="fr-FR" sz="1400" b="1" dirty="0" smtClean="0"/>
              <a:t>Charger la note d’informations régionales CNDS 2016</a:t>
            </a:r>
            <a:endParaRPr lang="fr-FR" sz="14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146221" y="3760631"/>
            <a:ext cx="12486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>
                <a:solidFill>
                  <a:srgbClr val="000000"/>
                </a:solidFill>
              </a:rPr>
              <a:t>http://www.sarthe.gouv.fr/subventions-aux-associations-sportives-campagne-a265.html</a:t>
            </a:r>
          </a:p>
        </p:txBody>
      </p:sp>
    </p:spTree>
    <p:extLst>
      <p:ext uri="{BB962C8B-B14F-4D97-AF65-F5344CB8AC3E}">
        <p14:creationId xmlns:p14="http://schemas.microsoft.com/office/powerpoint/2010/main" val="1349109879"/>
      </p:ext>
    </p:extLst>
  </p:cSld>
  <p:clrMapOvr>
    <a:masterClrMapping/>
  </p:clrMapOvr>
  <p:transition xmlns:p14="http://schemas.microsoft.com/office/powerpoint/2010/main"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7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2782888" y="2565401"/>
            <a:ext cx="6697662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6600">
                <a:solidFill>
                  <a:srgbClr val="006666"/>
                </a:solidFill>
                <a:latin typeface="Arial" panose="020B0604020202020204" pitchFamily="34" charset="0"/>
              </a:rPr>
              <a:t>III - Modalités et procédures</a:t>
            </a:r>
          </a:p>
        </p:txBody>
      </p:sp>
    </p:spTree>
    <p:extLst>
      <p:ext uri="{BB962C8B-B14F-4D97-AF65-F5344CB8AC3E}">
        <p14:creationId xmlns:p14="http://schemas.microsoft.com/office/powerpoint/2010/main" val="410451538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mtClean="0"/>
              <a:t>Chiffres clés de la campagne 2015</a:t>
            </a:r>
          </a:p>
        </p:txBody>
      </p:sp>
      <p:pic>
        <p:nvPicPr>
          <p:cNvPr id="6147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424113" y="1700214"/>
            <a:ext cx="7993062" cy="4033837"/>
          </a:xfrm>
        </p:spPr>
        <p:txBody>
          <a:bodyPr/>
          <a:lstStyle/>
          <a:p>
            <a:pPr marL="180975" indent="-180975" eaLnBrk="1" hangingPunct="1">
              <a:buNone/>
            </a:pPr>
            <a:r>
              <a:rPr lang="fr-FR" altLang="fr-FR" sz="1400" b="1" dirty="0"/>
              <a:t>Répartition de la dotation CNDS 2015 en Sarthe:</a:t>
            </a:r>
          </a:p>
          <a:p>
            <a:pPr marL="180975" indent="-180975" eaLnBrk="1" hangingPunct="1">
              <a:buNone/>
            </a:pPr>
            <a:endParaRPr lang="fr-FR" altLang="fr-FR" sz="1400" i="1" dirty="0"/>
          </a:p>
          <a:p>
            <a:pPr marL="180975" indent="-180975" eaLnBrk="1" hangingPunct="1">
              <a:buFontTx/>
              <a:buChar char="o"/>
            </a:pPr>
            <a:r>
              <a:rPr lang="fr-FR" altLang="fr-FR" sz="1400" b="1" dirty="0"/>
              <a:t>Emploi CNDS 2015 = 286 202 euros </a:t>
            </a:r>
            <a:r>
              <a:rPr lang="fr-FR" altLang="fr-FR" sz="1400" b="1" dirty="0">
                <a:solidFill>
                  <a:srgbClr val="FF3300"/>
                </a:solidFill>
              </a:rPr>
              <a:t>(+ 63,6% par rapport à 2014)</a:t>
            </a:r>
          </a:p>
          <a:p>
            <a:pPr marL="180975" indent="-180975" eaLnBrk="1" hangingPunct="1">
              <a:buFontTx/>
              <a:buChar char="o"/>
            </a:pPr>
            <a:r>
              <a:rPr lang="fr-FR" altLang="fr-FR" sz="1400" dirty="0"/>
              <a:t>Création emploi en 2015 (8): 83 524 euros</a:t>
            </a:r>
          </a:p>
          <a:p>
            <a:pPr marL="180975" indent="-180975" eaLnBrk="1" hangingPunct="1">
              <a:buFontTx/>
              <a:buChar char="o"/>
            </a:pPr>
            <a:r>
              <a:rPr lang="fr-FR" altLang="fr-FR" sz="1400" dirty="0"/>
              <a:t>Création emploi « Citoyen du sport » (2): 18 000 euros</a:t>
            </a:r>
          </a:p>
          <a:p>
            <a:pPr marL="180975" indent="-180975" eaLnBrk="1" hangingPunct="1">
              <a:buFontTx/>
              <a:buChar char="o"/>
            </a:pPr>
            <a:r>
              <a:rPr lang="fr-FR" altLang="fr-FR" sz="1400" dirty="0"/>
              <a:t>Financement des emplois en cours (22): 184 678 euros</a:t>
            </a:r>
          </a:p>
          <a:p>
            <a:pPr marL="180975" indent="-180975" eaLnBrk="1" hangingPunct="1">
              <a:buNone/>
            </a:pPr>
            <a:endParaRPr lang="fr-FR" altLang="fr-FR" sz="1400" dirty="0"/>
          </a:p>
          <a:p>
            <a:pPr marL="180975" indent="-180975" eaLnBrk="1" hangingPunct="1"/>
            <a:r>
              <a:rPr lang="fr-FR" altLang="fr-FR" sz="1400" b="1" dirty="0"/>
              <a:t>Part aux actions des clubs et des comités en 2015 = 474 983 euros </a:t>
            </a:r>
          </a:p>
          <a:p>
            <a:pPr marL="180975" indent="-180975" algn="ctr" eaLnBrk="1" hangingPunct="1">
              <a:buNone/>
            </a:pPr>
            <a:r>
              <a:rPr lang="fr-FR" altLang="fr-FR" sz="1400" b="1" dirty="0">
                <a:solidFill>
                  <a:srgbClr val="FF3300"/>
                </a:solidFill>
              </a:rPr>
              <a:t>(- 18,21% par rapport à 2014)</a:t>
            </a:r>
          </a:p>
          <a:p>
            <a:pPr marL="180975" indent="-180975" eaLnBrk="1" hangingPunct="1">
              <a:buNone/>
            </a:pPr>
            <a:endParaRPr lang="fr-FR" altLang="fr-FR" sz="1400" dirty="0"/>
          </a:p>
          <a:p>
            <a:pPr marL="180975" indent="-180975" eaLnBrk="1" hangingPunct="1"/>
            <a:r>
              <a:rPr lang="fr-FR" altLang="fr-FR" sz="1400" dirty="0"/>
              <a:t>Crédits du CNDS sur l’Appel à projet Alimentation et APS en 2014 = </a:t>
            </a:r>
            <a:r>
              <a:rPr lang="fr-FR" altLang="fr-FR" sz="1400" b="1" dirty="0"/>
              <a:t>6 800 euros.</a:t>
            </a:r>
          </a:p>
          <a:p>
            <a:pPr marL="180975" indent="-180975" eaLnBrk="1" hangingPunct="1"/>
            <a:endParaRPr lang="fr-FR" altLang="fr-FR" sz="1400" dirty="0"/>
          </a:p>
          <a:p>
            <a:pPr marL="180975" indent="-180975" eaLnBrk="1" hangingPunct="1"/>
            <a:r>
              <a:rPr lang="fr-FR" altLang="fr-FR" sz="1400" b="1" dirty="0"/>
              <a:t>Enveloppe Totale CNDS 2015 = 767 985 euros </a:t>
            </a:r>
            <a:r>
              <a:rPr lang="fr-FR" altLang="fr-FR" sz="1400" b="1" dirty="0">
                <a:solidFill>
                  <a:srgbClr val="FF3300"/>
                </a:solidFill>
              </a:rPr>
              <a:t>(+0,28% par rapport à 2014).</a:t>
            </a:r>
          </a:p>
          <a:p>
            <a:pPr marL="180975" indent="-180975" eaLnBrk="1" hangingPunct="1"/>
            <a:endParaRPr lang="fr-FR" altLang="fr-FR" sz="1400" b="1" dirty="0">
              <a:solidFill>
                <a:srgbClr val="FF3300"/>
              </a:solidFill>
            </a:endParaRPr>
          </a:p>
          <a:p>
            <a:pPr marL="180975" indent="-180975" eaLnBrk="1" hangingPunct="1">
              <a:buNone/>
            </a:pPr>
            <a:endParaRPr lang="fr-FR" altLang="fr-FR" sz="1400" dirty="0"/>
          </a:p>
          <a:p>
            <a:pPr marL="180975" indent="-180975" eaLnBrk="1" hangingPunct="1"/>
            <a:endParaRPr lang="fr-FR" altLang="fr-FR" sz="1600" b="1" dirty="0"/>
          </a:p>
          <a:p>
            <a:pPr marL="180975" indent="-180975" eaLnBrk="1" hangingPunct="1">
              <a:buNone/>
            </a:pPr>
            <a:endParaRPr lang="fr-FR" altLang="fr-FR" sz="1600" dirty="0"/>
          </a:p>
        </p:txBody>
      </p:sp>
    </p:spTree>
    <p:extLst>
      <p:ext uri="{BB962C8B-B14F-4D97-AF65-F5344CB8AC3E}">
        <p14:creationId xmlns:p14="http://schemas.microsoft.com/office/powerpoint/2010/main" val="3250597302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Trois procédures: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000" b="1" dirty="0" smtClean="0"/>
              <a:t>Procédure habituelle avec la DDCS:</a:t>
            </a:r>
          </a:p>
          <a:p>
            <a:pPr lvl="1"/>
            <a:r>
              <a:rPr lang="fr-FR" sz="1400" dirty="0" smtClean="0"/>
              <a:t>Votre projet doit être en phase avec les priorités 2016</a:t>
            </a:r>
          </a:p>
          <a:p>
            <a:pPr lvl="1"/>
            <a:r>
              <a:rPr lang="fr-FR" sz="1400" dirty="0" smtClean="0"/>
              <a:t>Le seuil minimum est maintenu à 1500€ (1000€ en ZRR)</a:t>
            </a:r>
          </a:p>
          <a:p>
            <a:pPr lvl="1"/>
            <a:r>
              <a:rPr lang="fr-FR" sz="1400" dirty="0" smtClean="0"/>
              <a:t>Taux de subvention du CNDS: 50% maximal du montant subventionnable </a:t>
            </a:r>
          </a:p>
          <a:p>
            <a:pPr lvl="1"/>
            <a:r>
              <a:rPr lang="fr-FR" sz="1400" dirty="0" smtClean="0"/>
              <a:t>Demande à effectuer sur e. subventions</a:t>
            </a:r>
          </a:p>
          <a:p>
            <a:pPr lvl="1"/>
            <a:endParaRPr lang="fr-FR" sz="1400" dirty="0"/>
          </a:p>
          <a:p>
            <a:r>
              <a:rPr lang="fr-FR" sz="2000" b="1" dirty="0" smtClean="0"/>
              <a:t>Omnisport:</a:t>
            </a:r>
          </a:p>
          <a:p>
            <a:pPr lvl="1"/>
            <a:r>
              <a:rPr lang="fr-FR" sz="1400" dirty="0" smtClean="0"/>
              <a:t>Les clubs omnisport ne peuvent déposer qu’un seul et unique dossier (Pas de dossier individuel) </a:t>
            </a:r>
          </a:p>
          <a:p>
            <a:pPr lvl="1"/>
            <a:endParaRPr lang="fr-FR" sz="1400" dirty="0"/>
          </a:p>
          <a:p>
            <a:r>
              <a:rPr lang="fr-FR" sz="2000" b="1" dirty="0" smtClean="0"/>
              <a:t>Dossier PTC (Projet Territorial Concerté) avec le comité départemental:</a:t>
            </a:r>
          </a:p>
          <a:p>
            <a:pPr lvl="1"/>
            <a:r>
              <a:rPr lang="fr-FR" sz="1400" dirty="0" smtClean="0"/>
              <a:t>Projet à construire autour des 12 priorités du comité</a:t>
            </a:r>
          </a:p>
          <a:p>
            <a:pPr lvl="1"/>
            <a:r>
              <a:rPr lang="fr-FR" sz="1400" dirty="0" smtClean="0"/>
              <a:t>Montant minimal du dossier: 1000€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653495862"/>
      </p:ext>
    </p:extLst>
  </p:cSld>
  <p:clrMapOvr>
    <a:masterClrMapping/>
  </p:clrMapOvr>
  <p:transition xmlns:p14="http://schemas.microsoft.com/office/powerpoint/2010/main"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idx="4294967295"/>
          </p:nvPr>
        </p:nvSpPr>
        <p:spPr>
          <a:xfrm>
            <a:off x="2441575" y="301625"/>
            <a:ext cx="9750425" cy="1143000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fr-FR" sz="2000" b="1" dirty="0">
                <a:solidFill>
                  <a:srgbClr val="000000"/>
                </a:solidFill>
                <a:latin typeface="Verdana"/>
                <a:ea typeface="+mn-ea"/>
              </a:rPr>
              <a:t>Procédure habituelle avec la DDCS:</a:t>
            </a:r>
            <a:br>
              <a:rPr lang="fr-FR" sz="2000" b="1" dirty="0">
                <a:solidFill>
                  <a:srgbClr val="000000"/>
                </a:solidFill>
                <a:latin typeface="Verdana"/>
                <a:ea typeface="+mn-ea"/>
              </a:rPr>
            </a:b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1120462" y="3105835"/>
            <a:ext cx="10612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http://</a:t>
            </a:r>
            <a:r>
              <a:rPr lang="fr-FR" dirty="0" smtClean="0"/>
              <a:t>www.sarthe.gouv.fr/subventions-aux-associations-sportives-campagne-a265.html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3794535"/>
      </p:ext>
    </p:extLst>
  </p:cSld>
  <p:clrMapOvr>
    <a:masterClrMapping/>
  </p:clrMapOvr>
  <p:transition xmlns:p14="http://schemas.microsoft.com/office/powerpoint/2010/main"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2782888" y="333375"/>
            <a:ext cx="7313612" cy="1143000"/>
          </a:xfrm>
        </p:spPr>
        <p:txBody>
          <a:bodyPr/>
          <a:lstStyle/>
          <a:p>
            <a:r>
              <a:rPr lang="fr-FR" altLang="fr-FR"/>
              <a:t>Nombre de « fiche action »</a:t>
            </a:r>
          </a:p>
        </p:txBody>
      </p:sp>
      <p:pic>
        <p:nvPicPr>
          <p:cNvPr id="128003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2351088" y="1700213"/>
            <a:ext cx="83169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Aft>
                <a:spcPct val="0"/>
              </a:spcAft>
              <a:buClr>
                <a:srgbClr val="006666"/>
              </a:buClr>
              <a:buFont typeface="Wingdings" panose="05000000000000000000" pitchFamily="2" charset="2"/>
              <a:buNone/>
            </a:pPr>
            <a:endParaRPr lang="fr-FR" altLang="fr-FR" sz="2000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2000" b="1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2000">
              <a:solidFill>
                <a:srgbClr val="000000"/>
              </a:solidFill>
            </a:endParaRPr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2566989" y="1773238"/>
            <a:ext cx="7705725" cy="4385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b="1" dirty="0">
                <a:solidFill>
                  <a:srgbClr val="000000"/>
                </a:solidFill>
              </a:rPr>
              <a:t>Les clubs</a:t>
            </a:r>
            <a:r>
              <a:rPr lang="fr-FR" altLang="fr-FR" dirty="0">
                <a:solidFill>
                  <a:srgbClr val="000000"/>
                </a:solidFill>
              </a:rPr>
              <a:t> </a:t>
            </a:r>
            <a:r>
              <a:rPr lang="fr-FR" altLang="fr-FR" b="1" dirty="0">
                <a:solidFill>
                  <a:srgbClr val="000000"/>
                </a:solidFill>
              </a:rPr>
              <a:t>peuvent créer</a:t>
            </a:r>
            <a:r>
              <a:rPr lang="fr-FR" altLang="fr-FR" dirty="0">
                <a:solidFill>
                  <a:srgbClr val="000000"/>
                </a:solidFill>
              </a:rPr>
              <a:t> </a:t>
            </a:r>
            <a:r>
              <a:rPr lang="fr-FR" altLang="fr-FR" b="1" dirty="0">
                <a:solidFill>
                  <a:srgbClr val="FF3300"/>
                </a:solidFill>
              </a:rPr>
              <a:t>5 fiches action</a:t>
            </a:r>
            <a:r>
              <a:rPr lang="fr-FR" altLang="fr-FR" b="1" dirty="0">
                <a:solidFill>
                  <a:srgbClr val="000000"/>
                </a:solidFill>
              </a:rPr>
              <a:t> sur </a:t>
            </a:r>
            <a:r>
              <a:rPr lang="fr-FR" altLang="fr-FR" b="1" dirty="0" err="1">
                <a:solidFill>
                  <a:srgbClr val="000000"/>
                </a:solidFill>
              </a:rPr>
              <a:t>e.subvention</a:t>
            </a:r>
            <a:r>
              <a:rPr lang="fr-FR" altLang="fr-FR" b="1" dirty="0">
                <a:solidFill>
                  <a:srgbClr val="000000"/>
                </a:solidFill>
              </a:rPr>
              <a:t> </a:t>
            </a:r>
            <a:r>
              <a:rPr lang="fr-FR" alt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(hors fiche emploi).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b="1" dirty="0">
                <a:solidFill>
                  <a:srgbClr val="000000"/>
                </a:solidFill>
              </a:rPr>
              <a:t>Indiquer dans le titre de chaque « fiche action » créée sur </a:t>
            </a:r>
            <a:r>
              <a:rPr lang="fr-FR" altLang="fr-FR" b="1" dirty="0" err="1">
                <a:solidFill>
                  <a:srgbClr val="000000"/>
                </a:solidFill>
              </a:rPr>
              <a:t>e.subvention</a:t>
            </a:r>
            <a:r>
              <a:rPr lang="fr-FR" altLang="fr-FR" b="1" dirty="0">
                <a:solidFill>
                  <a:srgbClr val="000000"/>
                </a:solidFill>
              </a:rPr>
              <a:t> la thématique correspondant à la priorité du CNDS définie dans la Note d’Orientation Régionale.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b="1" dirty="0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i="1" dirty="0">
                <a:solidFill>
                  <a:srgbClr val="000000"/>
                </a:solidFill>
              </a:rPr>
              <a:t>Ex: « Réduire les inégalités – publics prioritaires ».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fr-FR" altLang="fr-FR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97996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5913" y="404813"/>
            <a:ext cx="7351712" cy="1143000"/>
          </a:xfrm>
        </p:spPr>
        <p:txBody>
          <a:bodyPr/>
          <a:lstStyle/>
          <a:p>
            <a:r>
              <a:rPr lang="fr-FR" altLang="fr-FR" sz="2800"/>
              <a:t>Les critères d’éligibilité</a:t>
            </a:r>
          </a:p>
        </p:txBody>
      </p:sp>
      <p:pic>
        <p:nvPicPr>
          <p:cNvPr id="135171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2640014" y="1916114"/>
            <a:ext cx="7272337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 dirty="0">
                <a:solidFill>
                  <a:srgbClr val="000000"/>
                </a:solidFill>
              </a:rPr>
              <a:t> </a:t>
            </a:r>
            <a:r>
              <a:rPr lang="fr-FR" altLang="fr-FR" sz="1600" b="1" dirty="0">
                <a:solidFill>
                  <a:srgbClr val="000000"/>
                </a:solidFill>
              </a:rPr>
              <a:t>Associations figurant dans la liste des bénéficiaires du CNDS</a:t>
            </a:r>
            <a:r>
              <a:rPr lang="fr-FR" altLang="fr-FR" sz="1600" dirty="0">
                <a:solidFill>
                  <a:srgbClr val="000000"/>
                </a:solidFill>
              </a:rPr>
              <a:t> </a:t>
            </a:r>
            <a:r>
              <a:rPr lang="fr-FR" altLang="fr-FR" sz="1600" i="1" dirty="0">
                <a:solidFill>
                  <a:srgbClr val="000000"/>
                </a:solidFill>
              </a:rPr>
              <a:t>(associations sportives agréées et affiliées à une fédération, CDOS, groupements d’employeurs, etc.)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 i="1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 i="1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 b="1" dirty="0">
                <a:solidFill>
                  <a:srgbClr val="000000"/>
                </a:solidFill>
              </a:rPr>
              <a:t>Le seuil minimum d’attribution de subvention est maintenu à </a:t>
            </a:r>
            <a:r>
              <a:rPr lang="fr-FR" altLang="fr-FR" sz="1600" b="1" u="sng" dirty="0">
                <a:solidFill>
                  <a:srgbClr val="000000"/>
                </a:solidFill>
              </a:rPr>
              <a:t>1 500 €</a:t>
            </a:r>
            <a:r>
              <a:rPr lang="fr-FR" altLang="fr-FR" sz="1600" b="1" dirty="0">
                <a:solidFill>
                  <a:srgbClr val="000000"/>
                </a:solidFill>
              </a:rPr>
              <a:t> </a:t>
            </a:r>
            <a:r>
              <a:rPr lang="fr-FR" altLang="fr-FR" sz="1600" i="1" dirty="0">
                <a:solidFill>
                  <a:srgbClr val="000000"/>
                </a:solidFill>
              </a:rPr>
              <a:t>(1000 euros en ZRR).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 i="1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 i="1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 b="1" dirty="0">
                <a:solidFill>
                  <a:srgbClr val="000000"/>
                </a:solidFill>
              </a:rPr>
              <a:t> Taux de subvention du CNDS: 50% maximum du montant subventionnable </a:t>
            </a:r>
            <a:r>
              <a:rPr lang="fr-FR" altLang="fr-FR" sz="1600" i="1" dirty="0">
                <a:solidFill>
                  <a:srgbClr val="000000"/>
                </a:solidFill>
              </a:rPr>
              <a:t>(Le cumul des actions du dossier CNDS doit donc atteindre la somme de 3000 euros min. / 2000 euros en ZRR).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 b="1" dirty="0">
              <a:solidFill>
                <a:srgbClr val="000000"/>
              </a:solidFill>
            </a:endParaRPr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3863976" y="5661026"/>
            <a:ext cx="4733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b="1">
                <a:solidFill>
                  <a:srgbClr val="FF0000"/>
                </a:solidFill>
              </a:rPr>
              <a:t>Tout dossier hors délais sera rejeté</a:t>
            </a:r>
          </a:p>
        </p:txBody>
      </p:sp>
    </p:spTree>
    <p:extLst>
      <p:ext uri="{BB962C8B-B14F-4D97-AF65-F5344CB8AC3E}">
        <p14:creationId xmlns:p14="http://schemas.microsoft.com/office/powerpoint/2010/main" val="156472061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5913" y="333375"/>
            <a:ext cx="7351712" cy="1143000"/>
          </a:xfrm>
        </p:spPr>
        <p:txBody>
          <a:bodyPr/>
          <a:lstStyle/>
          <a:p>
            <a:r>
              <a:rPr lang="fr-FR" altLang="fr-FR" sz="2800" b="1"/>
              <a:t>Accès E.SUBVENTION</a:t>
            </a:r>
          </a:p>
        </p:txBody>
      </p:sp>
      <p:pic>
        <p:nvPicPr>
          <p:cNvPr id="132099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03" name="Text Box 7"/>
          <p:cNvSpPr txBox="1">
            <a:spLocks noChangeArrowheads="1"/>
          </p:cNvSpPr>
          <p:nvPr/>
        </p:nvSpPr>
        <p:spPr bwMode="auto">
          <a:xfrm>
            <a:off x="2927351" y="1557338"/>
            <a:ext cx="6481763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>
                <a:solidFill>
                  <a:srgbClr val="FF3300"/>
                </a:solidFill>
              </a:rPr>
              <a:t>A partir du </a:t>
            </a:r>
            <a:r>
              <a:rPr lang="fr-FR" altLang="fr-FR" b="1" u="sng">
                <a:solidFill>
                  <a:srgbClr val="FF3300"/>
                </a:solidFill>
              </a:rPr>
              <a:t>23 février: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>
                <a:solidFill>
                  <a:srgbClr val="000000"/>
                </a:solidFill>
              </a:rPr>
              <a:t>- Chaque association doit créer un compte sur: </a:t>
            </a:r>
          </a:p>
        </p:txBody>
      </p:sp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2927351" y="3357563"/>
            <a:ext cx="71294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>
                <a:solidFill>
                  <a:srgbClr val="000000"/>
                </a:solidFill>
              </a:rPr>
              <a:t>n° SIRET et n°RNA* obligatoire pour créer un compte</a:t>
            </a:r>
          </a:p>
        </p:txBody>
      </p:sp>
      <p:sp>
        <p:nvSpPr>
          <p:cNvPr id="132106" name="Rectangle 10"/>
          <p:cNvSpPr>
            <a:spLocks noChangeArrowheads="1"/>
          </p:cNvSpPr>
          <p:nvPr/>
        </p:nvSpPr>
        <p:spPr bwMode="auto">
          <a:xfrm>
            <a:off x="3216276" y="3860800"/>
            <a:ext cx="57689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>
                <a:solidFill>
                  <a:srgbClr val="000000"/>
                </a:solidFill>
              </a:rPr>
              <a:t>Une fois le compte créé, l’association pourra remplir un CERFA traditionnel en ligne par le biais de l’interface e.subvention.</a:t>
            </a:r>
          </a:p>
        </p:txBody>
      </p:sp>
      <p:sp>
        <p:nvSpPr>
          <p:cNvPr id="132107" name="Text Box 11"/>
          <p:cNvSpPr txBox="1">
            <a:spLocks noChangeArrowheads="1"/>
          </p:cNvSpPr>
          <p:nvPr/>
        </p:nvSpPr>
        <p:spPr bwMode="auto">
          <a:xfrm>
            <a:off x="1631951" y="4868863"/>
            <a:ext cx="3529013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1400" i="1">
                <a:solidFill>
                  <a:srgbClr val="000000"/>
                </a:solidFill>
              </a:rPr>
              <a:t>*n°RNA = W + 9 chiffres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1400" i="1">
                <a:solidFill>
                  <a:srgbClr val="000000"/>
                </a:solidFill>
              </a:rPr>
              <a:t>A demander à la DDCS si nécessaire.</a:t>
            </a:r>
          </a:p>
        </p:txBody>
      </p:sp>
      <p:sp>
        <p:nvSpPr>
          <p:cNvPr id="132108" name="Rectangle 12"/>
          <p:cNvSpPr>
            <a:spLocks noChangeArrowheads="1"/>
          </p:cNvSpPr>
          <p:nvPr/>
        </p:nvSpPr>
        <p:spPr bwMode="auto">
          <a:xfrm>
            <a:off x="3071814" y="5676900"/>
            <a:ext cx="7596187" cy="11811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>
                <a:solidFill>
                  <a:srgbClr val="000000"/>
                </a:solidFill>
              </a:rPr>
              <a:t>Les comités départementaux et les clubs omnisports adressent une copie de leur dossier « e.subvention » en pdf au CDOS : </a:t>
            </a:r>
            <a:r>
              <a:rPr lang="fr-FR" altLang="fr-FR" sz="1400" b="1">
                <a:solidFill>
                  <a:srgbClr val="000000"/>
                </a:solidFill>
                <a:hlinkClick r:id="rId3"/>
              </a:rPr>
              <a:t>comite.cdos@maison-sports72.fr</a:t>
            </a:r>
            <a:endParaRPr lang="fr-FR" altLang="fr-FR" sz="14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>
                <a:solidFill>
                  <a:srgbClr val="000000"/>
                </a:solidFill>
              </a:rPr>
              <a:t>Les clubs adressent une copie de leur dossier « e.subvention » en pdf à leur comité départemental d’affiliation.</a:t>
            </a:r>
          </a:p>
        </p:txBody>
      </p:sp>
      <p:pic>
        <p:nvPicPr>
          <p:cNvPr id="132110" name="Picture 14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4" t="12457" r="46280" b="77750"/>
          <a:stretch>
            <a:fillRect/>
          </a:stretch>
        </p:blipFill>
        <p:spPr bwMode="auto">
          <a:xfrm>
            <a:off x="4440238" y="2492375"/>
            <a:ext cx="28765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886044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782889" y="333375"/>
            <a:ext cx="7424737" cy="1143000"/>
          </a:xfrm>
        </p:spPr>
        <p:txBody>
          <a:bodyPr/>
          <a:lstStyle/>
          <a:p>
            <a:pPr eaLnBrk="1" hangingPunct="1"/>
            <a:r>
              <a:rPr lang="fr-FR" altLang="fr-FR" sz="2800"/>
              <a:t>Campagne CNDS 2016 en PDL</a:t>
            </a:r>
          </a:p>
        </p:txBody>
      </p:sp>
      <p:pic>
        <p:nvPicPr>
          <p:cNvPr id="19459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t="19765" r="62175" b="70395"/>
          <a:stretch>
            <a:fillRect/>
          </a:stretch>
        </p:blipFill>
        <p:spPr bwMode="auto">
          <a:xfrm>
            <a:off x="3648075" y="3284539"/>
            <a:ext cx="51181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9"/>
          <p:cNvSpPr>
            <a:spLocks noChangeArrowheads="1"/>
          </p:cNvSpPr>
          <p:nvPr/>
        </p:nvSpPr>
        <p:spPr bwMode="auto">
          <a:xfrm>
            <a:off x="2855913" y="1989139"/>
            <a:ext cx="6697662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>
                <a:solidFill>
                  <a:srgbClr val="000000"/>
                </a:solidFill>
              </a:rPr>
              <a:t>Demande de subvention en ligne sur Internet, via le site « </a:t>
            </a:r>
            <a:r>
              <a:rPr lang="fr-FR" altLang="fr-FR" b="1">
                <a:solidFill>
                  <a:srgbClr val="000000"/>
                </a:solidFill>
              </a:rPr>
              <a:t>e-subvention </a:t>
            </a:r>
            <a:r>
              <a:rPr lang="fr-FR" altLang="fr-FR">
                <a:solidFill>
                  <a:srgbClr val="000000"/>
                </a:solidFill>
              </a:rPr>
              <a:t>», à partir de la plateforme www.service-public.fr/associations</a:t>
            </a:r>
          </a:p>
        </p:txBody>
      </p:sp>
      <p:sp>
        <p:nvSpPr>
          <p:cNvPr id="19462" name="Rectangle 10"/>
          <p:cNvSpPr>
            <a:spLocks noChangeArrowheads="1"/>
          </p:cNvSpPr>
          <p:nvPr/>
        </p:nvSpPr>
        <p:spPr bwMode="auto">
          <a:xfrm>
            <a:off x="2927351" y="4508500"/>
            <a:ext cx="6697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b="1">
                <a:solidFill>
                  <a:srgbClr val="FF3300"/>
                </a:solidFill>
              </a:rPr>
              <a:t>A partir de 23 Février jusqu’au 31 Mars 2016</a:t>
            </a:r>
          </a:p>
        </p:txBody>
      </p:sp>
    </p:spTree>
    <p:extLst>
      <p:ext uri="{BB962C8B-B14F-4D97-AF65-F5344CB8AC3E}">
        <p14:creationId xmlns:p14="http://schemas.microsoft.com/office/powerpoint/2010/main" val="182129575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495550" y="1557339"/>
            <a:ext cx="8064500" cy="343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b="1" u="sng">
              <a:solidFill>
                <a:srgbClr val="FF33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500" u="sng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b="1">
                <a:solidFill>
                  <a:srgbClr val="000000"/>
                </a:solidFill>
              </a:rPr>
              <a:t> Le compte rendu financier et qualitatif de (s) l’action (s) aidée (s) en 2015 via le formulaire </a:t>
            </a:r>
            <a:r>
              <a:rPr lang="fr-FR" altLang="fr-FR" sz="1400" b="1">
                <a:solidFill>
                  <a:srgbClr val="000000"/>
                </a:solidFill>
                <a:hlinkClick r:id="rId3"/>
              </a:rPr>
              <a:t>CERFA 15059*01</a:t>
            </a:r>
            <a:endParaRPr lang="fr-FR" altLang="fr-FR" sz="14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b="1">
                <a:solidFill>
                  <a:srgbClr val="000000"/>
                </a:solidFill>
              </a:rPr>
              <a:t> Le bilan financier, le budget prévisionnel et le compte de résultat de l’association approuvés lors de la dernière assemblée générale.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b="1">
                <a:solidFill>
                  <a:srgbClr val="000000"/>
                </a:solidFill>
              </a:rPr>
              <a:t> Le rapport d'activité présenté lors de la dernière assemblée générale.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sz="14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b="1">
                <a:solidFill>
                  <a:srgbClr val="000000"/>
                </a:solidFill>
              </a:rPr>
              <a:t> Un RIB.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sz="14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b="1">
                <a:solidFill>
                  <a:srgbClr val="000000"/>
                </a:solidFill>
              </a:rPr>
              <a:t> La nouvelle composition des membres élus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sz="14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b="1">
                <a:solidFill>
                  <a:srgbClr val="000000"/>
                </a:solidFill>
              </a:rPr>
              <a:t> Le projet associatif ou projet de développement.</a:t>
            </a:r>
            <a:endParaRPr lang="fr-FR" altLang="fr-FR" sz="12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sz="1200" b="1">
              <a:solidFill>
                <a:srgbClr val="000000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2566989" y="908051"/>
            <a:ext cx="7705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2000" b="1">
                <a:solidFill>
                  <a:srgbClr val="006666"/>
                </a:solidFill>
                <a:latin typeface="Arial" panose="020B0604020202020204" pitchFamily="34" charset="0"/>
              </a:rPr>
              <a:t>Documents à préparer et à joindre impérativement sur e.subvention</a:t>
            </a:r>
          </a:p>
        </p:txBody>
      </p:sp>
    </p:spTree>
    <p:extLst>
      <p:ext uri="{BB962C8B-B14F-4D97-AF65-F5344CB8AC3E}">
        <p14:creationId xmlns:p14="http://schemas.microsoft.com/office/powerpoint/2010/main" val="291735112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5913" y="301625"/>
            <a:ext cx="7351712" cy="1143000"/>
          </a:xfrm>
        </p:spPr>
        <p:txBody>
          <a:bodyPr/>
          <a:lstStyle/>
          <a:p>
            <a:r>
              <a:rPr lang="fr-FR" altLang="fr-FR" sz="2800"/>
              <a:t>Calendrier de la campagne 2016</a:t>
            </a:r>
          </a:p>
        </p:txBody>
      </p:sp>
      <p:pic>
        <p:nvPicPr>
          <p:cNvPr id="38915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2424113" y="1628775"/>
            <a:ext cx="7993062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 b="1">
                <a:solidFill>
                  <a:srgbClr val="000000"/>
                </a:solidFill>
              </a:rPr>
              <a:t> 23 Février 2016: Ouverture du dépôt de demande de subvention sur e-subvention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 b="1">
                <a:solidFill>
                  <a:srgbClr val="FF0000"/>
                </a:solidFill>
              </a:rPr>
              <a:t> 31 Mars 2016: Date limite de dépôt des dossiers (CD, clubs, emplois)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>
                <a:solidFill>
                  <a:srgbClr val="000000"/>
                </a:solidFill>
              </a:rPr>
              <a:t> 10 Mai: Commission territoriale du CNDS EMPLOI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 b="1">
                <a:solidFill>
                  <a:srgbClr val="000000"/>
                </a:solidFill>
              </a:rPr>
              <a:t> Avril/Mai/Juin: Concertation avec les comités départementaux + concertation avec les clubs omnisports 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>
                <a:solidFill>
                  <a:srgbClr val="000000"/>
                </a:solidFill>
              </a:rPr>
              <a:t> 23 Juin 2016: Commission territoriale du CNDS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>
                <a:solidFill>
                  <a:srgbClr val="000000"/>
                </a:solidFill>
              </a:rPr>
              <a:t> Juillet: Notification des décisions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 b="1">
                <a:solidFill>
                  <a:srgbClr val="000000"/>
                </a:solidFill>
              </a:rPr>
              <a:t> 15 juillet: date limite de signature des contrats de travail des créations emplois 2016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 b="1">
                <a:solidFill>
                  <a:srgbClr val="000000"/>
                </a:solidFill>
              </a:rPr>
              <a:t> Août /Septembre : Mise en paiement des subventions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fr-FR" altLang="fr-FR" sz="1600">
                <a:solidFill>
                  <a:srgbClr val="000000"/>
                </a:solidFill>
              </a:rPr>
              <a:t> Octobre à Décembre: Contrôle de l’utilisation des subventions.</a:t>
            </a:r>
          </a:p>
        </p:txBody>
      </p:sp>
    </p:spTree>
    <p:extLst>
      <p:ext uri="{BB962C8B-B14F-4D97-AF65-F5344CB8AC3E}">
        <p14:creationId xmlns:p14="http://schemas.microsoft.com/office/powerpoint/2010/main" val="410267080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fr-FR" sz="2000" b="1" dirty="0">
                <a:solidFill>
                  <a:srgbClr val="000000"/>
                </a:solidFill>
                <a:latin typeface="Verdana"/>
                <a:ea typeface="+mn-ea"/>
              </a:rPr>
              <a:t>Omnisport:</a:t>
            </a:r>
            <a:br>
              <a:rPr lang="fr-FR" sz="2000" b="1" dirty="0">
                <a:solidFill>
                  <a:srgbClr val="000000"/>
                </a:solidFill>
                <a:latin typeface="Verdana"/>
                <a:ea typeface="+mn-ea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6008797"/>
      </p:ext>
    </p:extLst>
  </p:cSld>
  <p:clrMapOvr>
    <a:masterClrMapping/>
  </p:clrMapOvr>
  <p:transition xmlns:p14="http://schemas.microsoft.com/office/powerpoint/2010/main"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82888" y="333375"/>
            <a:ext cx="7313612" cy="1143000"/>
          </a:xfrm>
        </p:spPr>
        <p:txBody>
          <a:bodyPr/>
          <a:lstStyle/>
          <a:p>
            <a:r>
              <a:rPr lang="fr-FR" altLang="fr-FR" sz="3200"/>
              <a:t>Cas particulier des clubs omnisports</a:t>
            </a:r>
          </a:p>
        </p:txBody>
      </p:sp>
      <p:pic>
        <p:nvPicPr>
          <p:cNvPr id="111619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2351088" y="1700213"/>
            <a:ext cx="83169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Aft>
                <a:spcPct val="0"/>
              </a:spcAft>
              <a:buClr>
                <a:srgbClr val="006666"/>
              </a:buClr>
              <a:buFont typeface="Wingdings" panose="05000000000000000000" pitchFamily="2" charset="2"/>
              <a:buNone/>
            </a:pPr>
            <a:endParaRPr lang="fr-FR" altLang="fr-FR" sz="2000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2000" b="1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2000">
              <a:solidFill>
                <a:srgbClr val="000000"/>
              </a:solidFill>
            </a:endParaRP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2711450" y="1700214"/>
            <a:ext cx="727233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b="1">
                <a:solidFill>
                  <a:srgbClr val="FF3300"/>
                </a:solidFill>
              </a:rPr>
              <a:t>Les clubs omnisports ne peuvent déposer qu'un seul et unique dossier CNDS.</a:t>
            </a:r>
            <a:r>
              <a:rPr lang="fr-FR" altLang="fr-FR" sz="1400">
                <a:solidFill>
                  <a:srgbClr val="000000"/>
                </a:solidFill>
              </a:rPr>
              <a:t>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>
                <a:solidFill>
                  <a:srgbClr val="FF3300"/>
                </a:solidFill>
              </a:rPr>
              <a:t>Aucun dossier « individuel » de section ne sera instruit</a:t>
            </a:r>
            <a:r>
              <a:rPr lang="fr-FR" altLang="fr-FR" sz="1400">
                <a:solidFill>
                  <a:srgbClr val="000000"/>
                </a:solidFill>
              </a:rPr>
              <a:t> (</a:t>
            </a:r>
            <a:r>
              <a:rPr lang="fr-FR" altLang="fr-FR" sz="1400" i="1">
                <a:solidFill>
                  <a:srgbClr val="000000"/>
                </a:solidFill>
              </a:rPr>
              <a:t>sauf n° SIRET différent - par ex dans le cas des ententes de clubs</a:t>
            </a:r>
            <a:r>
              <a:rPr lang="fr-FR" altLang="fr-FR" sz="1400">
                <a:solidFill>
                  <a:srgbClr val="000000"/>
                </a:solidFill>
              </a:rPr>
              <a:t>).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>
                <a:solidFill>
                  <a:srgbClr val="000000"/>
                </a:solidFill>
              </a:rPr>
              <a:t>Pour les clubs omnisports ayant plus de 5 sections, le nombre de fiche action n'est pas limité.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 b="1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0000"/>
                </a:solidFill>
              </a:rPr>
              <a:t>Une fiche action dans le dossier omnisport pourra concerner une seule section notamment si celle-ci ne se retrouve dans aucune thématique présentée par l’omnisport.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0000"/>
                </a:solidFill>
              </a:rPr>
              <a:t>La présentation d’un projet associatif « omnisport » est impérative.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0000"/>
                </a:solidFill>
              </a:rPr>
              <a:t>Une section pourra bénéficier des moyens CNDS accordés à l’omnisport et bénéficier d’une action mutualisée PTC de son comité départemental, si et seulement si, les objectifs poursuivis, les actions et moyens financés sont formellement distincts. </a:t>
            </a:r>
          </a:p>
        </p:txBody>
      </p:sp>
    </p:spTree>
    <p:extLst>
      <p:ext uri="{BB962C8B-B14F-4D97-AF65-F5344CB8AC3E}">
        <p14:creationId xmlns:p14="http://schemas.microsoft.com/office/powerpoint/2010/main" val="367482079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mtClean="0"/>
              <a:t>Chiffres clés de la campagne 2015</a:t>
            </a:r>
          </a:p>
        </p:txBody>
      </p:sp>
      <p:pic>
        <p:nvPicPr>
          <p:cNvPr id="7171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424113" y="1773238"/>
            <a:ext cx="7993062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fr-FR" altLang="fr-FR" sz="2000"/>
          </a:p>
          <a:p>
            <a:pPr eaLnBrk="1" hangingPunct="1"/>
            <a:r>
              <a:rPr lang="fr-FR" altLang="fr-FR" sz="2000" b="1"/>
              <a:t>Nombre de dossiers reçus* en 2015: 206 </a:t>
            </a:r>
            <a:r>
              <a:rPr lang="fr-FR" altLang="fr-FR" sz="2000" b="1">
                <a:solidFill>
                  <a:srgbClr val="FF3300"/>
                </a:solidFill>
              </a:rPr>
              <a:t>(-52% par rapport à 2014).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r-FR" altLang="fr-FR" sz="2000" b="1"/>
          </a:p>
          <a:p>
            <a:pPr eaLnBrk="1" hangingPunct="1"/>
            <a:r>
              <a:rPr lang="fr-FR" altLang="fr-FR" sz="2000"/>
              <a:t>Total des demandes 2015: 1 802 512 euros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r-FR" altLang="fr-FR" sz="2000"/>
          </a:p>
          <a:p>
            <a:pPr eaLnBrk="1" hangingPunct="1"/>
            <a:r>
              <a:rPr lang="fr-FR" altLang="fr-FR" sz="2000" b="1"/>
              <a:t>Nombre de dossiers financés en 2015: 151* (-35% par rapport à 2014)</a:t>
            </a:r>
          </a:p>
          <a:p>
            <a:pPr eaLnBrk="1" hangingPunct="1"/>
            <a:endParaRPr lang="fr-FR" altLang="fr-FR" sz="2000" b="1"/>
          </a:p>
          <a:p>
            <a:pPr eaLnBrk="1" hangingPunct="1">
              <a:buFontTx/>
              <a:buNone/>
            </a:pPr>
            <a:r>
              <a:rPr lang="fr-FR" altLang="fr-FR" sz="1800" i="1"/>
              <a:t>*  105 clubs ont bénéficié de moyens dans le cadre d’un Projet Territorial Concerté (PTC) proposé par leur comité</a:t>
            </a:r>
          </a:p>
          <a:p>
            <a:pPr eaLnBrk="1" hangingPunct="1">
              <a:buFontTx/>
              <a:buNone/>
            </a:pPr>
            <a:r>
              <a:rPr lang="fr-FR" altLang="fr-FR" sz="1800" i="1"/>
              <a:t>    </a:t>
            </a:r>
            <a:r>
              <a:rPr lang="fr-FR" altLang="fr-FR" sz="1800" i="1">
                <a:solidFill>
                  <a:srgbClr val="000000"/>
                </a:solidFill>
                <a:cs typeface="Times New Roman" panose="02020603050405020304" pitchFamily="18" charset="0"/>
              </a:rPr>
              <a:t>13 clubs omnisports ont déposé un dossier mutualisé</a:t>
            </a:r>
            <a:r>
              <a:rPr lang="fr-FR" altLang="fr-FR" sz="1800" i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714504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fr-FR" sz="2000" b="1" dirty="0">
                <a:solidFill>
                  <a:srgbClr val="000000"/>
                </a:solidFill>
                <a:latin typeface="Verdana"/>
                <a:ea typeface="+mn-ea"/>
              </a:rPr>
              <a:t>Dossier PTC (Projet Territorial Concerté) avec le comité départemental:</a:t>
            </a:r>
            <a:br>
              <a:rPr lang="fr-FR" sz="2000" b="1" dirty="0">
                <a:solidFill>
                  <a:srgbClr val="000000"/>
                </a:solidFill>
                <a:latin typeface="Verdana"/>
                <a:ea typeface="+mn-ea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1006670"/>
      </p:ext>
    </p:extLst>
  </p:cSld>
  <p:clrMapOvr>
    <a:masterClrMapping/>
  </p:clrMapOvr>
  <p:transition xmlns:p14="http://schemas.microsoft.com/office/powerpoint/2010/main"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mutualis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89" y="188913"/>
            <a:ext cx="1620837" cy="160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2424114" y="1700213"/>
            <a:ext cx="7920037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0000"/>
                </a:solidFill>
              </a:rPr>
              <a:t>Le "</a:t>
            </a:r>
            <a:r>
              <a:rPr lang="fr-FR" altLang="fr-FR" sz="1400" b="1">
                <a:solidFill>
                  <a:srgbClr val="000000"/>
                </a:solidFill>
              </a:rPr>
              <a:t>projet territorial concerté</a:t>
            </a:r>
            <a:r>
              <a:rPr lang="fr-FR" altLang="fr-FR" sz="1400">
                <a:solidFill>
                  <a:srgbClr val="000000"/>
                </a:solidFill>
              </a:rPr>
              <a:t>" = démarche de coopération pour un projet collectif qui est basé sur </a:t>
            </a:r>
            <a:r>
              <a:rPr lang="fr-FR" altLang="fr-FR" sz="1400" b="1">
                <a:solidFill>
                  <a:srgbClr val="000000"/>
                </a:solidFill>
              </a:rPr>
              <a:t>l’identification d’un porteur de projet</a:t>
            </a:r>
            <a:r>
              <a:rPr lang="fr-FR" altLang="fr-FR" sz="1400">
                <a:solidFill>
                  <a:srgbClr val="000000"/>
                </a:solidFill>
              </a:rPr>
              <a:t> et un </a:t>
            </a:r>
            <a:r>
              <a:rPr lang="fr-FR" altLang="fr-FR" sz="1400" b="1">
                <a:solidFill>
                  <a:srgbClr val="000000"/>
                </a:solidFill>
              </a:rPr>
              <a:t>dispositif de mutualisation </a:t>
            </a:r>
            <a:r>
              <a:rPr lang="fr-FR" altLang="fr-FR" sz="1400">
                <a:solidFill>
                  <a:srgbClr val="000000"/>
                </a:solidFill>
              </a:rPr>
              <a:t>afin d'optimiser l'efficacité d'un projet et d'en diminuer les coûts.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0000"/>
                </a:solidFill>
              </a:rPr>
              <a:t>Le PTC peut également permettre de maintenir une offre sportive de proximité et de soutenir la coopération avec les clubs qui ne peuvent présenter des projets à hauteur du seuil minimum de subvention (1500 € sauf ZRR 1000 €).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 u="sng">
                <a:solidFill>
                  <a:srgbClr val="000000"/>
                </a:solidFill>
              </a:rPr>
              <a:t>Rôle de la tête de réseau: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sz="1400" b="1" u="sng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Définit en concertation avec les clubs les objectifs communs en fonction du projet de développement et </a:t>
            </a:r>
            <a:r>
              <a:rPr lang="fr-FR" altLang="fr-FR" sz="1400" b="1">
                <a:solidFill>
                  <a:srgbClr val="000000"/>
                </a:solidFill>
              </a:rPr>
              <a:t>des priorités du CNDS</a:t>
            </a:r>
            <a:r>
              <a:rPr lang="fr-FR" altLang="fr-FR" sz="1400">
                <a:solidFill>
                  <a:srgbClr val="000000"/>
                </a:solidFill>
              </a:rPr>
              <a:t> ;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Rédige un projet de mutualisation en répartissant les rôles de chacun ;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Établit le budget prévisionnel global du projet de mutualisation ;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Intègre dans son dossier CNDS le projet de mutualisation (fiche action PTC)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Reçoit la notification de la subvention correspondant au projet de mutualisation ;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Organise la mise en commun des moyens financiers, humains et organisationnels;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>
                <a:solidFill>
                  <a:srgbClr val="000000"/>
                </a:solidFill>
              </a:rPr>
              <a:t> Produit un bilan qualitatif et financier (factures) du projet de mutualisation.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"/>
            </a:pPr>
            <a:endParaRPr lang="fr-FR" altLang="fr-FR" sz="140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sz="1600" i="1">
              <a:solidFill>
                <a:srgbClr val="000000"/>
              </a:solidFill>
            </a:endParaRPr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title"/>
          </p:nvPr>
        </p:nvSpPr>
        <p:spPr>
          <a:xfrm>
            <a:off x="2566988" y="404813"/>
            <a:ext cx="6481762" cy="1143000"/>
          </a:xfrm>
          <a:noFill/>
          <a:ln/>
        </p:spPr>
        <p:txBody>
          <a:bodyPr/>
          <a:lstStyle/>
          <a:p>
            <a:pPr algn="ctr"/>
            <a:r>
              <a:rPr lang="fr-FR" altLang="fr-FR" sz="2800"/>
              <a:t>Le Projet Territorial Concerté (PTC)</a:t>
            </a:r>
          </a:p>
        </p:txBody>
      </p:sp>
    </p:spTree>
    <p:extLst>
      <p:ext uri="{BB962C8B-B14F-4D97-AF65-F5344CB8AC3E}">
        <p14:creationId xmlns:p14="http://schemas.microsoft.com/office/powerpoint/2010/main" val="318847764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Actions retenues pour le PTC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075" y="1827213"/>
            <a:ext cx="5498701" cy="4114800"/>
          </a:xfrm>
        </p:spPr>
      </p:pic>
    </p:spTree>
    <p:extLst>
      <p:ext uri="{BB962C8B-B14F-4D97-AF65-F5344CB8AC3E}">
        <p14:creationId xmlns:p14="http://schemas.microsoft.com/office/powerpoint/2010/main" val="473673671"/>
      </p:ext>
    </p:extLst>
  </p:cSld>
  <p:clrMapOvr>
    <a:masterClrMapping/>
  </p:clrMapOvr>
  <p:transition xmlns:p14="http://schemas.microsoft.com/office/powerpoint/2010/main"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369713" y="2498502"/>
            <a:ext cx="72139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Utilisation du dossier CNDS Club 2016 </a:t>
            </a:r>
          </a:p>
          <a:p>
            <a:r>
              <a:rPr lang="fr-FR" dirty="0" smtClean="0"/>
              <a:t>Ne pas faire de demande à la DDCS</a:t>
            </a:r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>
                <a:solidFill>
                  <a:srgbClr val="FF0000"/>
                </a:solidFill>
              </a:rPr>
              <a:t>A renvoyer au comité départemental </a:t>
            </a:r>
            <a:r>
              <a:rPr lang="fr-FR" smtClean="0">
                <a:solidFill>
                  <a:srgbClr val="FF0000"/>
                </a:solidFill>
              </a:rPr>
              <a:t>avant le 14 Mars 2016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301258"/>
      </p:ext>
    </p:extLst>
  </p:cSld>
  <p:clrMapOvr>
    <a:masterClrMapping/>
  </p:clrMapOvr>
  <p:transition xmlns:p14="http://schemas.microsoft.com/office/powerpoint/2010/main"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665927" y="2369713"/>
            <a:ext cx="83143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ATTENTION:</a:t>
            </a:r>
          </a:p>
          <a:p>
            <a:r>
              <a:rPr lang="fr-FR" dirty="0" smtClean="0"/>
              <a:t>Pour les clubs ayant un emploi « sport emploi » en cours, il faut faire </a:t>
            </a:r>
          </a:p>
          <a:p>
            <a:r>
              <a:rPr lang="fr-FR" dirty="0"/>
              <a:t>l</a:t>
            </a:r>
            <a:r>
              <a:rPr lang="fr-FR" dirty="0" smtClean="0"/>
              <a:t>e renouvellement sur </a:t>
            </a:r>
            <a:r>
              <a:rPr lang="fr-FR" dirty="0" err="1" smtClean="0"/>
              <a:t>e.subvention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 smtClean="0"/>
              <a:t>Ensuite, soit le club fait sa demande CNDS via </a:t>
            </a:r>
            <a:r>
              <a:rPr lang="fr-FR" dirty="0" err="1" smtClean="0"/>
              <a:t>e.subventions</a:t>
            </a:r>
            <a:endParaRPr lang="fr-FR" dirty="0" smtClean="0"/>
          </a:p>
          <a:p>
            <a:r>
              <a:rPr lang="fr-FR" dirty="0"/>
              <a:t>	</a:t>
            </a:r>
            <a:r>
              <a:rPr lang="fr-FR" dirty="0" smtClean="0"/>
              <a:t>	 Soit le club utilise la procédure PTC du comité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830512"/>
      </p:ext>
    </p:extLst>
  </p:cSld>
  <p:clrMapOvr>
    <a:masterClrMapping/>
  </p:clrMapOvr>
  <p:transition xmlns:p14="http://schemas.microsoft.com/office/powerpoint/2010/main"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5913" y="301625"/>
            <a:ext cx="7351712" cy="1143000"/>
          </a:xfrm>
        </p:spPr>
        <p:txBody>
          <a:bodyPr/>
          <a:lstStyle/>
          <a:p>
            <a:r>
              <a:rPr lang="fr-FR" altLang="fr-FR" sz="2800"/>
              <a:t>Outils et accompagnement</a:t>
            </a:r>
          </a:p>
        </p:txBody>
      </p:sp>
      <p:pic>
        <p:nvPicPr>
          <p:cNvPr id="126979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6" t="14801" r="4547" b="62967"/>
          <a:stretch>
            <a:fillRect/>
          </a:stretch>
        </p:blipFill>
        <p:spPr bwMode="auto">
          <a:xfrm>
            <a:off x="1774825" y="3213101"/>
            <a:ext cx="2960688" cy="1038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1" name="Text Box 5"/>
          <p:cNvSpPr txBox="1">
            <a:spLocks noChangeArrowheads="1"/>
          </p:cNvSpPr>
          <p:nvPr/>
        </p:nvSpPr>
        <p:spPr bwMode="auto">
          <a:xfrm>
            <a:off x="4440238" y="1844675"/>
            <a:ext cx="38163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b="1">
                <a:solidFill>
                  <a:srgbClr val="FF3300"/>
                </a:solidFill>
              </a:rPr>
              <a:t>Documents à télécharger impérativement sur le site de la préfecture</a:t>
            </a:r>
          </a:p>
        </p:txBody>
      </p:sp>
      <p:pic>
        <p:nvPicPr>
          <p:cNvPr id="126982" name="Picture 6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7" t="31981" r="14493" b="26160"/>
          <a:stretch>
            <a:fillRect/>
          </a:stretch>
        </p:blipFill>
        <p:spPr bwMode="auto">
          <a:xfrm>
            <a:off x="5087939" y="3141664"/>
            <a:ext cx="2592387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11295" r="4547" b="5905"/>
          <a:stretch>
            <a:fillRect/>
          </a:stretch>
        </p:blipFill>
        <p:spPr bwMode="auto">
          <a:xfrm>
            <a:off x="8040688" y="3141664"/>
            <a:ext cx="2087562" cy="1558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4" name="Text Box 8"/>
          <p:cNvSpPr txBox="1">
            <a:spLocks noChangeArrowheads="1"/>
          </p:cNvSpPr>
          <p:nvPr/>
        </p:nvSpPr>
        <p:spPr bwMode="auto">
          <a:xfrm>
            <a:off x="8256588" y="2781301"/>
            <a:ext cx="172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b="1" i="1">
                <a:solidFill>
                  <a:srgbClr val="000000"/>
                </a:solidFill>
              </a:rPr>
              <a:t>A paraître</a:t>
            </a:r>
          </a:p>
        </p:txBody>
      </p:sp>
      <p:sp>
        <p:nvSpPr>
          <p:cNvPr id="126985" name="Text Box 9"/>
          <p:cNvSpPr txBox="1">
            <a:spLocks noChangeArrowheads="1"/>
          </p:cNvSpPr>
          <p:nvPr/>
        </p:nvSpPr>
        <p:spPr bwMode="auto">
          <a:xfrm>
            <a:off x="3071813" y="5300664"/>
            <a:ext cx="6481762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b="1" i="1">
                <a:solidFill>
                  <a:srgbClr val="000000"/>
                </a:solidFill>
              </a:rPr>
              <a:t>En Mars (date à définir): Mise en place de modules d’initiation à l’utilisation « e.subvention » au CDOS</a:t>
            </a:r>
          </a:p>
        </p:txBody>
      </p:sp>
    </p:spTree>
    <p:extLst>
      <p:ext uri="{BB962C8B-B14F-4D97-AF65-F5344CB8AC3E}">
        <p14:creationId xmlns:p14="http://schemas.microsoft.com/office/powerpoint/2010/main" val="383626916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5913" y="301625"/>
            <a:ext cx="7351712" cy="1143000"/>
          </a:xfrm>
        </p:spPr>
        <p:txBody>
          <a:bodyPr/>
          <a:lstStyle/>
          <a:p>
            <a:r>
              <a:rPr lang="fr-FR" altLang="fr-FR" sz="2800"/>
              <a:t>Vos contacts à la DDCS</a:t>
            </a:r>
          </a:p>
        </p:txBody>
      </p:sp>
      <p:pic>
        <p:nvPicPr>
          <p:cNvPr id="67587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0" t="14189" r="9680" b="13757"/>
          <a:stretch>
            <a:fillRect/>
          </a:stretch>
        </p:blipFill>
        <p:spPr bwMode="auto">
          <a:xfrm>
            <a:off x="2711450" y="1484313"/>
            <a:ext cx="7272338" cy="521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32673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03838" y="4581525"/>
            <a:ext cx="4895850" cy="1143000"/>
          </a:xfrm>
        </p:spPr>
        <p:txBody>
          <a:bodyPr/>
          <a:lstStyle/>
          <a:p>
            <a:r>
              <a:rPr lang="fr-FR" altLang="fr-FR" sz="2800"/>
              <a:t>Merci pour votre attention.</a:t>
            </a:r>
          </a:p>
        </p:txBody>
      </p:sp>
      <p:pic>
        <p:nvPicPr>
          <p:cNvPr id="69635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7" name="Picture 5" descr="arton1_cle16f37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1557339"/>
            <a:ext cx="66675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85633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Chiffres clés de la campagne 2015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fr-FR" altLang="fr-FR" sz="1800" b="1"/>
              <a:t>Répartition CD / Clubs:</a:t>
            </a:r>
          </a:p>
        </p:txBody>
      </p:sp>
      <p:graphicFrame>
        <p:nvGraphicFramePr>
          <p:cNvPr id="25615" name="Object 1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071814" y="2420938"/>
          <a:ext cx="3246437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Graphique" r:id="rId3" imgW="4276641" imgH="2609966" progId="Excel.Chart.8">
                  <p:embed/>
                </p:oleObj>
              </mc:Choice>
              <mc:Fallback>
                <p:oleObj name="Graphique" r:id="rId3" imgW="4276641" imgH="2609966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2420938"/>
                        <a:ext cx="3246437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3" name="Picture 3" descr="logoVille_Jeunesse_Sports_CND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3143251" y="4724401"/>
            <a:ext cx="6913563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>
                <a:solidFill>
                  <a:srgbClr val="000000"/>
                </a:solidFill>
              </a:rPr>
              <a:t>CD 2015: </a:t>
            </a:r>
            <a:r>
              <a:rPr lang="fr-FR" altLang="fr-FR" b="1">
                <a:solidFill>
                  <a:srgbClr val="000000"/>
                </a:solidFill>
              </a:rPr>
              <a:t>406 122 euros</a:t>
            </a:r>
            <a:r>
              <a:rPr lang="fr-FR" altLang="fr-FR">
                <a:solidFill>
                  <a:srgbClr val="000000"/>
                </a:solidFill>
              </a:rPr>
              <a:t> (–11,6% par rapport à 2014)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>
                <a:solidFill>
                  <a:srgbClr val="000000"/>
                </a:solidFill>
              </a:rPr>
              <a:t>Clubs 2015: </a:t>
            </a:r>
            <a:r>
              <a:rPr lang="fr-FR" altLang="fr-FR" b="1">
                <a:solidFill>
                  <a:srgbClr val="000000"/>
                </a:solidFill>
              </a:rPr>
              <a:t>361 863 euros</a:t>
            </a:r>
            <a:r>
              <a:rPr lang="fr-FR" altLang="fr-FR">
                <a:solidFill>
                  <a:srgbClr val="000000"/>
                </a:solidFill>
              </a:rPr>
              <a:t> (+18% par rapport à 2014)</a:t>
            </a: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3143250" y="5949951"/>
            <a:ext cx="72723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i="1">
                <a:solidFill>
                  <a:srgbClr val="000000"/>
                </a:solidFill>
                <a:hlinkClick r:id="rId6"/>
              </a:rPr>
              <a:t>Répartition par disciplines en ligne sur le site de la préfecture</a:t>
            </a:r>
            <a:endParaRPr lang="fr-FR" altLang="fr-FR" i="1">
              <a:solidFill>
                <a:srgbClr val="000000"/>
              </a:solidFill>
            </a:endParaRPr>
          </a:p>
        </p:txBody>
      </p:sp>
      <p:graphicFrame>
        <p:nvGraphicFramePr>
          <p:cNvPr id="25618" name="Object 1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743700" y="2420938"/>
          <a:ext cx="3246438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Graphique" r:id="rId7" imgW="4276641" imgH="2609966" progId="Excel.Chart.8">
                  <p:embed/>
                </p:oleObj>
              </mc:Choice>
              <mc:Fallback>
                <p:oleObj name="Graphique" r:id="rId7" imgW="4276641" imgH="2609966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3700" y="2420938"/>
                        <a:ext cx="3246438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2896753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2927351" y="333375"/>
            <a:ext cx="7313613" cy="1143000"/>
          </a:xfrm>
        </p:spPr>
        <p:txBody>
          <a:bodyPr/>
          <a:lstStyle/>
          <a:p>
            <a:r>
              <a:rPr lang="fr-FR" altLang="fr-FR"/>
              <a:t>Chiffres clés de la campagne 2015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00375" y="1628775"/>
            <a:ext cx="7488238" cy="5113338"/>
          </a:xfrm>
        </p:spPr>
        <p:txBody>
          <a:bodyPr/>
          <a:lstStyle/>
          <a:p>
            <a:pPr marL="0" indent="0">
              <a:lnSpc>
                <a:spcPct val="90000"/>
              </a:lnSpc>
            </a:pPr>
            <a:r>
              <a:rPr lang="fr-FR" altLang="fr-FR" sz="1600" b="1" dirty="0"/>
              <a:t> Répartition par thématiques prioritaires:</a:t>
            </a:r>
          </a:p>
          <a:p>
            <a:pPr marL="0" indent="0">
              <a:lnSpc>
                <a:spcPct val="90000"/>
              </a:lnSpc>
              <a:buNone/>
            </a:pPr>
            <a:endParaRPr lang="fr-FR" altLang="fr-FR" sz="1600" b="1" dirty="0"/>
          </a:p>
          <a:p>
            <a:pPr marL="0" indent="0">
              <a:lnSpc>
                <a:spcPct val="90000"/>
              </a:lnSpc>
            </a:pPr>
            <a:r>
              <a:rPr lang="fr-FR" altLang="fr-FR" sz="1600" dirty="0"/>
              <a:t> Emploi = 286 202 euros (</a:t>
            </a:r>
            <a:r>
              <a:rPr lang="fr-FR" altLang="fr-FR" sz="1600" i="1" dirty="0"/>
              <a:t>37% de l’enveloppe</a:t>
            </a:r>
            <a:r>
              <a:rPr lang="fr-FR" altLang="fr-FR" sz="1600" dirty="0"/>
              <a:t>)</a:t>
            </a:r>
          </a:p>
          <a:p>
            <a:pPr marL="0" indent="0">
              <a:lnSpc>
                <a:spcPct val="90000"/>
              </a:lnSpc>
            </a:pPr>
            <a:endParaRPr lang="fr-FR" altLang="fr-FR" sz="1600" dirty="0"/>
          </a:p>
          <a:p>
            <a:pPr marL="0" indent="0">
              <a:lnSpc>
                <a:spcPct val="90000"/>
              </a:lnSpc>
            </a:pPr>
            <a:r>
              <a:rPr lang="fr-FR" altLang="fr-FR" sz="1600" dirty="0"/>
              <a:t> Actions sur les territoires prioritaires (QPV, ZRR et territoires carencés) = 123 529 euros (</a:t>
            </a:r>
            <a:r>
              <a:rPr lang="fr-FR" altLang="fr-FR" sz="1600" i="1" dirty="0"/>
              <a:t>16% de l’enveloppe</a:t>
            </a:r>
            <a:r>
              <a:rPr lang="fr-FR" altLang="fr-FR" sz="1600" dirty="0"/>
              <a:t>)</a:t>
            </a:r>
          </a:p>
          <a:p>
            <a:pPr marL="0" indent="0">
              <a:lnSpc>
                <a:spcPct val="90000"/>
              </a:lnSpc>
            </a:pPr>
            <a:endParaRPr lang="fr-FR" altLang="fr-FR" sz="1600" dirty="0"/>
          </a:p>
          <a:p>
            <a:pPr marL="0" indent="0">
              <a:lnSpc>
                <a:spcPct val="90000"/>
              </a:lnSpc>
            </a:pPr>
            <a:r>
              <a:rPr lang="fr-FR" altLang="fr-FR" sz="1600" dirty="0"/>
              <a:t> Actions de formations des bénévoles = 119 331 euros (15,5% de l’enveloppe)</a:t>
            </a:r>
          </a:p>
          <a:p>
            <a:pPr marL="0" indent="0">
              <a:lnSpc>
                <a:spcPct val="90000"/>
              </a:lnSpc>
              <a:buNone/>
            </a:pPr>
            <a:endParaRPr lang="fr-FR" altLang="fr-FR" sz="1600" dirty="0"/>
          </a:p>
          <a:p>
            <a:pPr marL="0" indent="0">
              <a:lnSpc>
                <a:spcPct val="90000"/>
              </a:lnSpc>
            </a:pPr>
            <a:r>
              <a:rPr lang="fr-FR" altLang="fr-FR" sz="1600" dirty="0"/>
              <a:t> Actions spécifiques en faveur du développement de la pratique féminine = 76 982 euros (</a:t>
            </a:r>
            <a:r>
              <a:rPr lang="fr-FR" altLang="fr-FR" sz="1600" i="1" dirty="0"/>
              <a:t>10% de l’enveloppe</a:t>
            </a:r>
            <a:r>
              <a:rPr lang="fr-FR" altLang="fr-FR" sz="1600" dirty="0"/>
              <a:t>)</a:t>
            </a:r>
          </a:p>
          <a:p>
            <a:pPr marL="0" indent="0">
              <a:lnSpc>
                <a:spcPct val="90000"/>
              </a:lnSpc>
              <a:buNone/>
            </a:pPr>
            <a:endParaRPr lang="fr-FR" altLang="fr-FR" sz="1600" dirty="0"/>
          </a:p>
          <a:p>
            <a:pPr marL="0" indent="0">
              <a:lnSpc>
                <a:spcPct val="90000"/>
              </a:lnSpc>
            </a:pPr>
            <a:r>
              <a:rPr lang="fr-FR" altLang="fr-FR" sz="1600" dirty="0"/>
              <a:t> Sport/Santé = 74 065 euros (</a:t>
            </a:r>
            <a:r>
              <a:rPr lang="fr-FR" altLang="fr-FR" sz="1600" i="1" dirty="0"/>
              <a:t>9,5% de l’enveloppe</a:t>
            </a:r>
            <a:r>
              <a:rPr lang="fr-FR" altLang="fr-FR" sz="1600" dirty="0"/>
              <a:t>)</a:t>
            </a:r>
          </a:p>
          <a:p>
            <a:pPr marL="0" indent="0">
              <a:lnSpc>
                <a:spcPct val="90000"/>
              </a:lnSpc>
              <a:buNone/>
            </a:pPr>
            <a:endParaRPr lang="fr-FR" altLang="fr-FR" sz="1600" dirty="0"/>
          </a:p>
          <a:p>
            <a:pPr marL="0" indent="0">
              <a:lnSpc>
                <a:spcPct val="90000"/>
              </a:lnSpc>
            </a:pPr>
            <a:r>
              <a:rPr lang="fr-FR" altLang="fr-FR" sz="1600" dirty="0"/>
              <a:t> Sport/Handicap = 47 370 euros (</a:t>
            </a:r>
            <a:r>
              <a:rPr lang="fr-FR" altLang="fr-FR" sz="1600" i="1" dirty="0"/>
              <a:t>6% de l’enveloppe</a:t>
            </a:r>
            <a:r>
              <a:rPr lang="fr-FR" altLang="fr-FR" sz="1600" dirty="0"/>
              <a:t>)</a:t>
            </a:r>
          </a:p>
          <a:p>
            <a:pPr marL="0" indent="0">
              <a:lnSpc>
                <a:spcPct val="90000"/>
              </a:lnSpc>
              <a:buNone/>
            </a:pPr>
            <a:endParaRPr lang="fr-FR" altLang="fr-FR" sz="1600" dirty="0"/>
          </a:p>
          <a:p>
            <a:pPr marL="0" indent="0">
              <a:lnSpc>
                <a:spcPct val="90000"/>
              </a:lnSpc>
              <a:buNone/>
            </a:pPr>
            <a:endParaRPr lang="fr-FR" altLang="fr-FR" sz="1600" dirty="0"/>
          </a:p>
        </p:txBody>
      </p:sp>
      <p:pic>
        <p:nvPicPr>
          <p:cNvPr id="120836" name="Picture 4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40281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i="1">
                <a:solidFill>
                  <a:srgbClr val="FF3300"/>
                </a:solidFill>
              </a:rPr>
              <a:t>Et maintenant</a:t>
            </a:r>
          </a:p>
        </p:txBody>
      </p:sp>
      <p:pic>
        <p:nvPicPr>
          <p:cNvPr id="33795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359151" y="2781300"/>
            <a:ext cx="6119813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6600">
                <a:solidFill>
                  <a:srgbClr val="006666"/>
                </a:solidFill>
                <a:latin typeface="Arial" panose="020B0604020202020204" pitchFamily="34" charset="0"/>
              </a:rPr>
              <a:t>II - CNDS 2016</a:t>
            </a:r>
          </a:p>
        </p:txBody>
      </p:sp>
    </p:spTree>
    <p:extLst>
      <p:ext uri="{BB962C8B-B14F-4D97-AF65-F5344CB8AC3E}">
        <p14:creationId xmlns:p14="http://schemas.microsoft.com/office/powerpoint/2010/main" val="125752067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Répartition régionale 2016</a:t>
            </a:r>
          </a:p>
        </p:txBody>
      </p:sp>
      <p:pic>
        <p:nvPicPr>
          <p:cNvPr id="21507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2351088" y="1700213"/>
            <a:ext cx="83169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2000" b="1">
                <a:solidFill>
                  <a:srgbClr val="000000"/>
                </a:solidFill>
              </a:rPr>
              <a:t>Dotation Pays de la Loire = 5 957 118 € (-5,18%)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800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800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2000">
                <a:solidFill>
                  <a:srgbClr val="000000"/>
                </a:solidFill>
              </a:rPr>
              <a:t>Part Emplois = 2 442 671 € (+18,6%)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2000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2000">
                <a:solidFill>
                  <a:srgbClr val="000000"/>
                </a:solidFill>
              </a:rPr>
              <a:t>Fonds spécifiques = 100 582 €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  <a:buNone/>
            </a:pPr>
            <a:endParaRPr lang="fr-FR" altLang="fr-FR" sz="2000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2000">
                <a:solidFill>
                  <a:srgbClr val="000000"/>
                </a:solidFill>
              </a:rPr>
              <a:t>Part Ligues régionales hors emplois = 1 102 158 € (-5,18%)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2000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2000">
                <a:solidFill>
                  <a:srgbClr val="000000"/>
                </a:solidFill>
              </a:rPr>
              <a:t>Part départementales hors emplois: 2 311 707 €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  <a:buNone/>
            </a:pPr>
            <a:endParaRPr lang="fr-FR" altLang="fr-FR" sz="2000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2000" b="1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4326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5914" y="404813"/>
            <a:ext cx="7927975" cy="1143000"/>
          </a:xfrm>
        </p:spPr>
        <p:txBody>
          <a:bodyPr/>
          <a:lstStyle/>
          <a:p>
            <a:r>
              <a:rPr lang="fr-FR" altLang="fr-FR" sz="2800"/>
              <a:t>Droit de tirage départemental 2016</a:t>
            </a:r>
          </a:p>
        </p:txBody>
      </p:sp>
      <p:pic>
        <p:nvPicPr>
          <p:cNvPr id="124931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2351088" y="1773238"/>
            <a:ext cx="83169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2000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1800">
                <a:solidFill>
                  <a:srgbClr val="000000"/>
                </a:solidFill>
              </a:rPr>
              <a:t>Financement des emplois en cours: </a:t>
            </a:r>
            <a:r>
              <a:rPr lang="fr-FR" altLang="fr-FR" sz="1800" b="1">
                <a:solidFill>
                  <a:srgbClr val="000000"/>
                </a:solidFill>
              </a:rPr>
              <a:t>257 256 €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  <a:buNone/>
            </a:pPr>
            <a:endParaRPr lang="fr-FR" altLang="fr-FR" sz="1800" b="1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1800">
                <a:solidFill>
                  <a:srgbClr val="000000"/>
                </a:solidFill>
              </a:rPr>
              <a:t>Financement des actions 2016: </a:t>
            </a:r>
            <a:r>
              <a:rPr lang="fr-FR" altLang="fr-FR" sz="1800" b="1">
                <a:solidFill>
                  <a:srgbClr val="000000"/>
                </a:solidFill>
              </a:rPr>
              <a:t>368 528 €</a:t>
            </a:r>
            <a:r>
              <a:rPr lang="fr-FR" altLang="fr-FR" sz="1800">
                <a:solidFill>
                  <a:srgbClr val="000000"/>
                </a:solidFill>
              </a:rPr>
              <a:t> </a:t>
            </a:r>
            <a:r>
              <a:rPr lang="fr-FR" altLang="fr-FR" sz="1800" b="1">
                <a:solidFill>
                  <a:srgbClr val="FF3300"/>
                </a:solidFill>
              </a:rPr>
              <a:t>(-22,41% par rapport à 2015).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endParaRPr lang="fr-FR" altLang="fr-FR" sz="1800" b="1">
              <a:solidFill>
                <a:srgbClr val="FF33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1800" b="1">
                <a:solidFill>
                  <a:srgbClr val="000000"/>
                </a:solidFill>
              </a:rPr>
              <a:t>Total 2016 = 625 784 € hors fonds spécifiques régionaux mobilisables en 2016: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  <a:buNone/>
            </a:pPr>
            <a:endParaRPr lang="fr-FR" altLang="fr-FR" sz="1800" b="1">
              <a:solidFill>
                <a:srgbClr val="000000"/>
              </a:solidFill>
            </a:endParaRP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1800" i="1">
                <a:solidFill>
                  <a:srgbClr val="000000"/>
                </a:solidFill>
              </a:rPr>
              <a:t>Création d’emplois (744 000 euros)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1800" i="1">
                <a:solidFill>
                  <a:srgbClr val="000000"/>
                </a:solidFill>
              </a:rPr>
              <a:t>Sport féminin en QPV (26 778 euros)</a:t>
            </a:r>
          </a:p>
          <a:p>
            <a:pPr defTabSz="914400" fontAlgn="base">
              <a:spcAft>
                <a:spcPct val="0"/>
              </a:spcAft>
              <a:buClr>
                <a:srgbClr val="006666"/>
              </a:buClr>
            </a:pPr>
            <a:r>
              <a:rPr lang="fr-FR" altLang="fr-FR" sz="1800" i="1">
                <a:solidFill>
                  <a:srgbClr val="000000"/>
                </a:solidFill>
              </a:rPr>
              <a:t>J’apprends à nager (37 804 euros)</a:t>
            </a:r>
          </a:p>
        </p:txBody>
      </p:sp>
    </p:spTree>
    <p:extLst>
      <p:ext uri="{BB962C8B-B14F-4D97-AF65-F5344CB8AC3E}">
        <p14:creationId xmlns:p14="http://schemas.microsoft.com/office/powerpoint/2010/main" val="112158821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782889" y="333375"/>
            <a:ext cx="7424737" cy="1143000"/>
          </a:xfrm>
        </p:spPr>
        <p:txBody>
          <a:bodyPr/>
          <a:lstStyle/>
          <a:p>
            <a:r>
              <a:rPr lang="fr-FR" altLang="fr-FR" sz="2800"/>
              <a:t>Campagne CNDS 2016 en PDL</a:t>
            </a:r>
          </a:p>
        </p:txBody>
      </p:sp>
      <p:pic>
        <p:nvPicPr>
          <p:cNvPr id="91139" name="Picture 3" descr="logoVille_Jeunesse_Sports_C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5805489"/>
            <a:ext cx="1293813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2855913" y="1989139"/>
            <a:ext cx="6697662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dirty="0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rgbClr val="000000"/>
                </a:solidFill>
              </a:rPr>
              <a:t>Demande de subvention en ligne sur Internet, via le site « </a:t>
            </a:r>
            <a:r>
              <a:rPr lang="fr-FR" altLang="fr-FR" b="1" dirty="0">
                <a:solidFill>
                  <a:srgbClr val="000000"/>
                </a:solidFill>
              </a:rPr>
              <a:t>e-subvention </a:t>
            </a:r>
            <a:r>
              <a:rPr lang="fr-FR" altLang="fr-FR" dirty="0">
                <a:solidFill>
                  <a:srgbClr val="000000"/>
                </a:solidFill>
              </a:rPr>
              <a:t>», à partir de la plateforme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dirty="0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rgbClr val="000000"/>
                </a:solidFill>
                <a:hlinkClick r:id="rId3"/>
              </a:rPr>
              <a:t>https://mdel.mon.service-public.fr/demande-de-subvention.html</a:t>
            </a:r>
            <a:endParaRPr lang="fr-FR" altLang="fr-FR" dirty="0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 dirty="0">
              <a:solidFill>
                <a:srgbClr val="000000"/>
              </a:solidFill>
            </a:endParaRPr>
          </a:p>
        </p:txBody>
      </p:sp>
      <p:sp>
        <p:nvSpPr>
          <p:cNvPr id="91146" name="Rectangle 10"/>
          <p:cNvSpPr>
            <a:spLocks noChangeArrowheads="1"/>
          </p:cNvSpPr>
          <p:nvPr/>
        </p:nvSpPr>
        <p:spPr bwMode="auto">
          <a:xfrm>
            <a:off x="2927351" y="4508500"/>
            <a:ext cx="6697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000000"/>
              </a:solidFill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b="1">
                <a:solidFill>
                  <a:srgbClr val="FF3300"/>
                </a:solidFill>
              </a:rPr>
              <a:t>A partir de 23 Février jusqu’au 31 Mars 2016</a:t>
            </a:r>
          </a:p>
        </p:txBody>
      </p:sp>
      <p:pic>
        <p:nvPicPr>
          <p:cNvPr id="91147" name="Picture 1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4" t="12457" r="46280" b="77750"/>
          <a:stretch>
            <a:fillRect/>
          </a:stretch>
        </p:blipFill>
        <p:spPr bwMode="auto">
          <a:xfrm>
            <a:off x="4511676" y="3933825"/>
            <a:ext cx="33115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028894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2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3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4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5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6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7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8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24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25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6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7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258</TotalTime>
  <Words>1996</Words>
  <Application>Microsoft Macintosh PowerPoint</Application>
  <PresentationFormat>Personnalisé</PresentationFormat>
  <Paragraphs>289</Paragraphs>
  <Slides>37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22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60" baseType="lpstr">
      <vt:lpstr>Éclipse</vt:lpstr>
      <vt:lpstr>1_Éclipse</vt:lpstr>
      <vt:lpstr>2_Éclipse</vt:lpstr>
      <vt:lpstr>3_Éclipse</vt:lpstr>
      <vt:lpstr>4_Éclipse</vt:lpstr>
      <vt:lpstr>5_Éclipse</vt:lpstr>
      <vt:lpstr>6_Éclipse</vt:lpstr>
      <vt:lpstr>8_Éclipse</vt:lpstr>
      <vt:lpstr>9_Éclipse</vt:lpstr>
      <vt:lpstr>10_Éclipse</vt:lpstr>
      <vt:lpstr>11_Éclipse</vt:lpstr>
      <vt:lpstr>12_Éclipse</vt:lpstr>
      <vt:lpstr>13_Éclipse</vt:lpstr>
      <vt:lpstr>14_Éclipse</vt:lpstr>
      <vt:lpstr>15_Éclipse</vt:lpstr>
      <vt:lpstr>16_Éclipse</vt:lpstr>
      <vt:lpstr>17_Éclipse</vt:lpstr>
      <vt:lpstr>18_Éclipse</vt:lpstr>
      <vt:lpstr>24_Éclipse</vt:lpstr>
      <vt:lpstr>25_Éclipse</vt:lpstr>
      <vt:lpstr>26_Éclipse</vt:lpstr>
      <vt:lpstr>7_Éclipse</vt:lpstr>
      <vt:lpstr>Graphique</vt:lpstr>
      <vt:lpstr>Réunion d’information      CNDS 2016</vt:lpstr>
      <vt:lpstr>Chiffres clés de la campagne 2015</vt:lpstr>
      <vt:lpstr>Chiffres clés de la campagne 2015</vt:lpstr>
      <vt:lpstr>Chiffres clés de la campagne 2015</vt:lpstr>
      <vt:lpstr>Chiffres clés de la campagne 2015</vt:lpstr>
      <vt:lpstr>Et maintenant</vt:lpstr>
      <vt:lpstr>Répartition régionale 2016</vt:lpstr>
      <vt:lpstr>Droit de tirage départemental 2016</vt:lpstr>
      <vt:lpstr>Campagne CNDS 2016 en PDL</vt:lpstr>
      <vt:lpstr>Priorités du CNDS 2016</vt:lpstr>
      <vt:lpstr>Par la professionnalisation du mouvement sportif</vt:lpstr>
      <vt:lpstr>Par la professionnalisation du mouvement sportif</vt:lpstr>
      <vt:lpstr>1) Soutenir la structuration du mouvement sportif </vt:lpstr>
      <vt:lpstr>2) Réduire les inégalités d’accès à la pratique sportive</vt:lpstr>
      <vt:lpstr>2) Réduire les inégalités d’accès à la pratique sportive</vt:lpstr>
      <vt:lpstr>Promotion de la santé par le sport</vt:lpstr>
      <vt:lpstr>Contribuer au développement des valeurs et de l’éthique sportive</vt:lpstr>
      <vt:lpstr>Présentation PowerPoint</vt:lpstr>
      <vt:lpstr>Présentation PowerPoint</vt:lpstr>
      <vt:lpstr>Trois procédures:</vt:lpstr>
      <vt:lpstr>Procédure habituelle avec la DDCS: </vt:lpstr>
      <vt:lpstr>Nombre de « fiche action »</vt:lpstr>
      <vt:lpstr>Les critères d’éligibilité</vt:lpstr>
      <vt:lpstr>Accès E.SUBVENTION</vt:lpstr>
      <vt:lpstr>Campagne CNDS 2016 en PDL</vt:lpstr>
      <vt:lpstr>Présentation PowerPoint</vt:lpstr>
      <vt:lpstr>Calendrier de la campagne 2016</vt:lpstr>
      <vt:lpstr>Omnisport: </vt:lpstr>
      <vt:lpstr>Cas particulier des clubs omnisports</vt:lpstr>
      <vt:lpstr>Dossier PTC (Projet Territorial Concerté) avec le comité départemental: </vt:lpstr>
      <vt:lpstr>Le Projet Territorial Concerté (PTC)</vt:lpstr>
      <vt:lpstr>Actions retenues pour le PTC</vt:lpstr>
      <vt:lpstr>Présentation PowerPoint</vt:lpstr>
      <vt:lpstr>Présentation PowerPoint</vt:lpstr>
      <vt:lpstr>Outils et accompagnement</vt:lpstr>
      <vt:lpstr>Vos contacts à la DDCS</vt:lpstr>
      <vt:lpstr>Merci pour votre attention.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CNDS 2016</dc:title>
  <dc:creator>alain piron</dc:creator>
  <cp:lastModifiedBy>Ping</cp:lastModifiedBy>
  <cp:revision>41</cp:revision>
  <dcterms:created xsi:type="dcterms:W3CDTF">2016-02-18T17:04:48Z</dcterms:created>
  <dcterms:modified xsi:type="dcterms:W3CDTF">2016-02-23T09:34:27Z</dcterms:modified>
</cp:coreProperties>
</file>