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10"/>
  </p:notesMasterIdLst>
  <p:handoutMasterIdLst>
    <p:handoutMasterId r:id="rId11"/>
  </p:handoutMasterIdLst>
  <p:sldIdLst>
    <p:sldId id="256" r:id="rId2"/>
    <p:sldId id="283" r:id="rId3"/>
    <p:sldId id="284" r:id="rId4"/>
    <p:sldId id="285" r:id="rId5"/>
    <p:sldId id="286" r:id="rId6"/>
    <p:sldId id="287" r:id="rId7"/>
    <p:sldId id="288" r:id="rId8"/>
    <p:sldId id="289" r:id="rId9"/>
  </p:sldIdLst>
  <p:sldSz cx="9144000" cy="5143500" type="screen16x9"/>
  <p:notesSz cx="7099300" cy="10234613"/>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3224">
          <p15:clr>
            <a:srgbClr val="A4A3A4"/>
          </p15:clr>
        </p15:guide>
        <p15:guide id="4"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726" y="78"/>
      </p:cViewPr>
      <p:guideLst>
        <p:guide orient="horz" pos="1620"/>
        <p:guide pos="2880"/>
      </p:guideLst>
    </p:cSldViewPr>
  </p:slideViewPr>
  <p:notesTextViewPr>
    <p:cViewPr>
      <p:scale>
        <a:sx n="100" d="100"/>
        <a:sy n="100" d="100"/>
      </p:scale>
      <p:origin x="0" y="0"/>
    </p:cViewPr>
  </p:notesTextViewPr>
  <p:notesViewPr>
    <p:cSldViewPr>
      <p:cViewPr varScale="1">
        <p:scale>
          <a:sx n="41" d="100"/>
          <a:sy n="41" d="100"/>
        </p:scale>
        <p:origin x="-2381" y="-77"/>
      </p:cViewPr>
      <p:guideLst>
        <p:guide orient="horz" pos="2880"/>
        <p:guide pos="2160"/>
        <p:guide orient="horz" pos="3224"/>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fr-FR"/>
          </a:p>
        </p:txBody>
      </p:sp>
      <p:sp>
        <p:nvSpPr>
          <p:cNvPr id="3" name="Espace réservé de la date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B767709A-E07C-48DB-A56E-28BB5C9D723F}" type="datetimeFigureOut">
              <a:rPr lang="fr-FR" smtClean="0"/>
              <a:pPr/>
              <a:t>02/06/2014</a:t>
            </a:fld>
            <a:endParaRPr lang="fr-FR"/>
          </a:p>
        </p:txBody>
      </p:sp>
      <p:sp>
        <p:nvSpPr>
          <p:cNvPr id="4" name="Espace réservé du pied de page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r>
              <a:rPr lang="fr-FR" smtClean="0"/>
              <a:t>Le 25 mars 2014 - Cholet</a:t>
            </a:r>
            <a:endParaRPr lang="fr-FR"/>
          </a:p>
        </p:txBody>
      </p:sp>
      <p:sp>
        <p:nvSpPr>
          <p:cNvPr id="5" name="Espace réservé du numéro de diapositive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A50529C-B187-4B8D-A754-7F3D35A58105}" type="slidenum">
              <a:rPr lang="fr-FR" smtClean="0"/>
              <a:pPr/>
              <a:t>‹N°›</a:t>
            </a:fld>
            <a:endParaRPr lang="fr-FR"/>
          </a:p>
        </p:txBody>
      </p:sp>
    </p:spTree>
    <p:extLst>
      <p:ext uri="{BB962C8B-B14F-4D97-AF65-F5344CB8AC3E}">
        <p14:creationId xmlns:p14="http://schemas.microsoft.com/office/powerpoint/2010/main" val="1057613275"/>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709931" y="4861441"/>
            <a:ext cx="5679439" cy="4605576"/>
          </a:xfrm>
          <a:prstGeom prst="rect">
            <a:avLst/>
          </a:prstGeom>
        </p:spPr>
        <p:txBody>
          <a:bodyPr lIns="99032" tIns="99032" rIns="99032" bIns="99032"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3228097816"/>
      </p:ext>
    </p:extLst>
  </p:cSld>
  <p:clrMap bg1="lt1" tx1="dk1" bg2="dk2" tx2="lt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
        <p:cNvGrpSpPr/>
        <p:nvPr/>
      </p:nvGrpSpPr>
      <p:grpSpPr>
        <a:xfrm>
          <a:off x="0" y="0"/>
          <a:ext cx="0" cy="0"/>
          <a:chOff x="0" y="0"/>
          <a:chExt cx="0" cy="0"/>
        </a:xfrm>
      </p:grpSpPr>
      <p:sp>
        <p:nvSpPr>
          <p:cNvPr id="28" name="Shape 28"/>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 name="Shape 29"/>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dirty="0"/>
          </a:p>
        </p:txBody>
      </p:sp>
    </p:spTree>
    <p:extLst>
      <p:ext uri="{BB962C8B-B14F-4D97-AF65-F5344CB8AC3E}">
        <p14:creationId xmlns:p14="http://schemas.microsoft.com/office/powerpoint/2010/main" val="1481225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Shape 36"/>
          <p:cNvSpPr>
            <a:spLocks noGrp="1" noRot="1" noChangeAspect="1"/>
          </p:cNvSpPr>
          <p:nvPr>
            <p:ph type="sldImg" idx="2"/>
          </p:nvPr>
        </p:nvSpPr>
        <p:spPr>
          <a:xfrm>
            <a:off x="139700" y="768350"/>
            <a:ext cx="6819900" cy="3836988"/>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 name="Shape 37"/>
          <p:cNvSpPr txBox="1">
            <a:spLocks noGrp="1"/>
          </p:cNvSpPr>
          <p:nvPr>
            <p:ph type="body" idx="1"/>
          </p:nvPr>
        </p:nvSpPr>
        <p:spPr>
          <a:xfrm>
            <a:off x="709931" y="4861441"/>
            <a:ext cx="5679439" cy="4605576"/>
          </a:xfrm>
          <a:prstGeom prst="rect">
            <a:avLst/>
          </a:prstGeom>
        </p:spPr>
        <p:txBody>
          <a:bodyPr lIns="99032" tIns="99032" rIns="99032" bIns="99032" anchor="t" anchorCtr="0">
            <a:noAutofit/>
          </a:bodyPr>
          <a:lstStyle/>
          <a:p>
            <a:endParaRPr/>
          </a:p>
        </p:txBody>
      </p:sp>
    </p:spTree>
    <p:extLst>
      <p:ext uri="{BB962C8B-B14F-4D97-AF65-F5344CB8AC3E}">
        <p14:creationId xmlns:p14="http://schemas.microsoft.com/office/powerpoint/2010/main" val="13191594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7"/>
        <p:cNvGrpSpPr/>
        <p:nvPr/>
      </p:nvGrpSpPr>
      <p:grpSpPr>
        <a:xfrm>
          <a:off x="0" y="0"/>
          <a:ext cx="0" cy="0"/>
          <a:chOff x="0" y="0"/>
          <a:chExt cx="0" cy="0"/>
        </a:xfrm>
      </p:grpSpPr>
      <p:sp>
        <p:nvSpPr>
          <p:cNvPr id="9" name="Shape 9"/>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marL="0" algn="ctr">
              <a:spcBef>
                <a:spcPts val="0"/>
              </a:spcBef>
              <a:buClr>
                <a:schemeClr val="dk2"/>
              </a:buClr>
              <a:buNone/>
              <a:defRPr>
                <a:solidFill>
                  <a:schemeClr val="dk2"/>
                </a:solidFill>
              </a:defRPr>
            </a:lvl1pPr>
            <a:lvl2pPr marL="0" indent="190500" algn="ctr">
              <a:spcBef>
                <a:spcPts val="0"/>
              </a:spcBef>
              <a:buClr>
                <a:schemeClr val="dk2"/>
              </a:buClr>
              <a:buSzPct val="100000"/>
              <a:buNone/>
              <a:defRPr sz="3000">
                <a:solidFill>
                  <a:schemeClr val="dk2"/>
                </a:solidFill>
              </a:defRPr>
            </a:lvl2pPr>
            <a:lvl3pPr marL="0" indent="190500" algn="ctr">
              <a:spcBef>
                <a:spcPts val="0"/>
              </a:spcBef>
              <a:buClr>
                <a:schemeClr val="dk2"/>
              </a:buClr>
              <a:buSzPct val="100000"/>
              <a:buNone/>
              <a:defRPr sz="3000">
                <a:solidFill>
                  <a:schemeClr val="dk2"/>
                </a:solidFill>
              </a:defRPr>
            </a:lvl3pPr>
            <a:lvl4pPr marL="0" indent="190500" algn="ctr">
              <a:spcBef>
                <a:spcPts val="0"/>
              </a:spcBef>
              <a:buClr>
                <a:schemeClr val="dk2"/>
              </a:buClr>
              <a:buSzPct val="100000"/>
              <a:buNone/>
              <a:defRPr sz="3000">
                <a:solidFill>
                  <a:schemeClr val="dk2"/>
                </a:solidFill>
              </a:defRPr>
            </a:lvl4pPr>
            <a:lvl5pPr marL="0" indent="190500" algn="ctr">
              <a:spcBef>
                <a:spcPts val="0"/>
              </a:spcBef>
              <a:buClr>
                <a:schemeClr val="dk2"/>
              </a:buClr>
              <a:buSzPct val="100000"/>
              <a:buNone/>
              <a:defRPr sz="3000">
                <a:solidFill>
                  <a:schemeClr val="dk2"/>
                </a:solidFill>
              </a:defRPr>
            </a:lvl5pPr>
            <a:lvl6pPr marL="0" indent="190500" algn="ctr">
              <a:spcBef>
                <a:spcPts val="0"/>
              </a:spcBef>
              <a:buClr>
                <a:schemeClr val="dk2"/>
              </a:buClr>
              <a:buSzPct val="100000"/>
              <a:buNone/>
              <a:defRPr sz="3000">
                <a:solidFill>
                  <a:schemeClr val="dk2"/>
                </a:solidFill>
              </a:defRPr>
            </a:lvl6pPr>
            <a:lvl7pPr marL="0" indent="190500" algn="ctr">
              <a:spcBef>
                <a:spcPts val="0"/>
              </a:spcBef>
              <a:buClr>
                <a:schemeClr val="dk2"/>
              </a:buClr>
              <a:buSzPct val="100000"/>
              <a:buNone/>
              <a:defRPr sz="3000">
                <a:solidFill>
                  <a:schemeClr val="dk2"/>
                </a:solidFill>
              </a:defRPr>
            </a:lvl7pPr>
            <a:lvl8pPr marL="0" indent="190500" algn="ctr">
              <a:spcBef>
                <a:spcPts val="0"/>
              </a:spcBef>
              <a:buClr>
                <a:schemeClr val="dk2"/>
              </a:buClr>
              <a:buSzPct val="100000"/>
              <a:buNone/>
              <a:defRPr sz="3000">
                <a:solidFill>
                  <a:schemeClr val="dk2"/>
                </a:solidFill>
              </a:defRPr>
            </a:lvl8pPr>
            <a:lvl9pPr marL="0" indent="190500" algn="ctr">
              <a:spcBef>
                <a:spcPts val="0"/>
              </a:spcBef>
              <a:buClr>
                <a:schemeClr val="dk2"/>
              </a:buClr>
              <a:buSzPct val="100000"/>
              <a:buNone/>
              <a:defRPr sz="3000">
                <a:solidFill>
                  <a:schemeClr val="dk2"/>
                </a:solidFill>
              </a:defRPr>
            </a:lvl9pPr>
          </a:lstStyle>
          <a:p>
            <a:endParaRPr/>
          </a:p>
        </p:txBody>
      </p:sp>
      <p:pic>
        <p:nvPicPr>
          <p:cNvPr id="6" name="Shape 180"/>
          <p:cNvPicPr preferRelativeResize="0"/>
          <p:nvPr userDrawn="1"/>
        </p:nvPicPr>
        <p:blipFill>
          <a:blip r:embed="rId2"/>
          <a:stretch>
            <a:fillRect/>
          </a:stretch>
        </p:blipFill>
        <p:spPr>
          <a:xfrm>
            <a:off x="0" y="0"/>
            <a:ext cx="3491880" cy="771550"/>
          </a:xfrm>
          <a:prstGeom prst="rect">
            <a:avLst/>
          </a:prstGeom>
          <a:noFill/>
          <a:ln>
            <a:noFill/>
          </a:ln>
        </p:spPr>
      </p:pic>
      <p:pic>
        <p:nvPicPr>
          <p:cNvPr id="7" name="Shape 181"/>
          <p:cNvPicPr preferRelativeResize="0"/>
          <p:nvPr userDrawn="1"/>
        </p:nvPicPr>
        <p:blipFill>
          <a:blip r:embed="rId3"/>
          <a:stretch>
            <a:fillRect/>
          </a:stretch>
        </p:blipFill>
        <p:spPr>
          <a:xfrm>
            <a:off x="7914313" y="65428"/>
            <a:ext cx="906159" cy="562106"/>
          </a:xfrm>
          <a:prstGeom prst="rect">
            <a:avLst/>
          </a:prstGeom>
          <a:noFill/>
          <a:ln>
            <a:noFill/>
          </a:ln>
        </p:spPr>
      </p:pic>
      <p:pic>
        <p:nvPicPr>
          <p:cNvPr id="11" name="Shape 183"/>
          <p:cNvPicPr preferRelativeResize="0"/>
          <p:nvPr userDrawn="1"/>
        </p:nvPicPr>
        <p:blipFill>
          <a:blip r:embed="rId4"/>
          <a:stretch>
            <a:fillRect/>
          </a:stretch>
        </p:blipFill>
        <p:spPr>
          <a:xfrm>
            <a:off x="6364783" y="80161"/>
            <a:ext cx="1476041" cy="475365"/>
          </a:xfrm>
          <a:prstGeom prst="rect">
            <a:avLst/>
          </a:prstGeom>
        </p:spPr>
      </p:pic>
      <p:pic>
        <p:nvPicPr>
          <p:cNvPr id="12" name="Shape 184"/>
          <p:cNvPicPr preferRelativeResize="0"/>
          <p:nvPr userDrawn="1"/>
        </p:nvPicPr>
        <p:blipFill>
          <a:blip r:embed="rId5"/>
          <a:stretch>
            <a:fillRect/>
          </a:stretch>
        </p:blipFill>
        <p:spPr>
          <a:xfrm>
            <a:off x="3347864" y="51470"/>
            <a:ext cx="1056555" cy="623949"/>
          </a:xfrm>
          <a:prstGeom prst="rect">
            <a:avLst/>
          </a:prstGeom>
        </p:spPr>
      </p:pic>
      <p:pic>
        <p:nvPicPr>
          <p:cNvPr id="13" name="Shape 185"/>
          <p:cNvPicPr preferRelativeResize="0"/>
          <p:nvPr userDrawn="1"/>
        </p:nvPicPr>
        <p:blipFill>
          <a:blip r:embed="rId6"/>
          <a:stretch>
            <a:fillRect/>
          </a:stretch>
        </p:blipFill>
        <p:spPr>
          <a:xfrm>
            <a:off x="5508104" y="0"/>
            <a:ext cx="767938" cy="623950"/>
          </a:xfrm>
          <a:prstGeom prst="rect">
            <a:avLst/>
          </a:prstGeom>
        </p:spPr>
      </p:pic>
      <p:pic>
        <p:nvPicPr>
          <p:cNvPr id="14" name="Image 13" descr="Logo 2014 CD 49 Tennis de Table.jpg"/>
          <p:cNvPicPr>
            <a:picLocks noChangeAspect="1"/>
          </p:cNvPicPr>
          <p:nvPr userDrawn="1"/>
        </p:nvPicPr>
        <p:blipFill>
          <a:blip r:embed="rId7"/>
          <a:stretch>
            <a:fillRect/>
          </a:stretch>
        </p:blipFill>
        <p:spPr>
          <a:xfrm>
            <a:off x="4355976" y="51470"/>
            <a:ext cx="1152128" cy="576064"/>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lIns="91425" tIns="91425" rIns="91425" bIns="91425" anchor="b"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5" name="Shape 15"/>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16" name="Shape 16"/>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Caption">
    <p:spTree>
      <p:nvGrpSpPr>
        <p:cNvPr id="1" name="Shape 19"/>
        <p:cNvGrpSpPr/>
        <p:nvPr/>
      </p:nvGrpSpPr>
      <p:grpSpPr>
        <a:xfrm>
          <a:off x="0" y="0"/>
          <a:ext cx="0" cy="0"/>
          <a:chOff x="0" y="0"/>
          <a:chExt cx="0" cy="0"/>
        </a:xfrm>
      </p:grpSpPr>
      <p:sp>
        <p:nvSpPr>
          <p:cNvPr id="20" name="Shape 20"/>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marL="285750" indent="-171450" algn="ctr">
              <a:spcBef>
                <a:spcPts val="360"/>
              </a:spcBef>
              <a:buSzPct val="100000"/>
              <a:buNone/>
              <a:defRPr sz="1800"/>
            </a:lvl1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p:spPr>
        <p:txBody>
          <a:bodyPr lIns="91425" tIns="91425" rIns="91425" bIns="91425" anchor="b" anchorCtr="0"/>
          <a:lstStyle>
            <a:lvl1pPr marL="0">
              <a:buClr>
                <a:schemeClr val="dk1"/>
              </a:buClr>
              <a:buSzPct val="100000"/>
              <a:buNone/>
              <a:defRPr sz="3600" b="1">
                <a:solidFill>
                  <a:schemeClr val="dk1"/>
                </a:solidFill>
              </a:defRPr>
            </a:lvl1pPr>
            <a:lvl2pPr marL="0" indent="228600">
              <a:buClr>
                <a:schemeClr val="dk1"/>
              </a:buClr>
              <a:buSzPct val="100000"/>
              <a:buNone/>
              <a:defRPr sz="3600" b="1">
                <a:solidFill>
                  <a:schemeClr val="dk1"/>
                </a:solidFill>
              </a:defRPr>
            </a:lvl2pPr>
            <a:lvl3pPr marL="0" indent="228600">
              <a:buClr>
                <a:schemeClr val="dk1"/>
              </a:buClr>
              <a:buSzPct val="100000"/>
              <a:buNone/>
              <a:defRPr sz="3600" b="1">
                <a:solidFill>
                  <a:schemeClr val="dk1"/>
                </a:solidFill>
              </a:defRPr>
            </a:lvl3pPr>
            <a:lvl4pPr marL="0" indent="228600">
              <a:buClr>
                <a:schemeClr val="dk1"/>
              </a:buClr>
              <a:buSzPct val="100000"/>
              <a:buNone/>
              <a:defRPr sz="3600" b="1">
                <a:solidFill>
                  <a:schemeClr val="dk1"/>
                </a:solidFill>
              </a:defRPr>
            </a:lvl4pPr>
            <a:lvl5pPr marL="0" indent="228600">
              <a:buClr>
                <a:schemeClr val="dk1"/>
              </a:buClr>
              <a:buSzPct val="100000"/>
              <a:buNone/>
              <a:defRPr sz="3600" b="1">
                <a:solidFill>
                  <a:schemeClr val="dk1"/>
                </a:solidFill>
              </a:defRPr>
            </a:lvl5pPr>
            <a:lvl6pPr marL="0" indent="228600">
              <a:buClr>
                <a:schemeClr val="dk1"/>
              </a:buClr>
              <a:buSzPct val="100000"/>
              <a:buNone/>
              <a:defRPr sz="3600" b="1">
                <a:solidFill>
                  <a:schemeClr val="dk1"/>
                </a:solidFill>
              </a:defRPr>
            </a:lvl6pPr>
            <a:lvl7pPr marL="0" indent="228600">
              <a:buClr>
                <a:schemeClr val="dk1"/>
              </a:buClr>
              <a:buSzPct val="100000"/>
              <a:buNone/>
              <a:defRPr sz="3600" b="1">
                <a:solidFill>
                  <a:schemeClr val="dk1"/>
                </a:solidFill>
              </a:defRPr>
            </a:lvl7pPr>
            <a:lvl8pPr marL="0" indent="228600">
              <a:buClr>
                <a:schemeClr val="dk1"/>
              </a:buClr>
              <a:buSzPct val="100000"/>
              <a:buNone/>
              <a:defRPr sz="3600" b="1">
                <a:solidFill>
                  <a:schemeClr val="dk1"/>
                </a:solidFill>
              </a:defRPr>
            </a:lvl8pPr>
            <a:lvl9pPr marL="0" indent="228600">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marL="342900" indent="-152400">
              <a:spcBef>
                <a:spcPts val="600"/>
              </a:spcBef>
              <a:buClr>
                <a:schemeClr val="dk1"/>
              </a:buClr>
              <a:buSzPct val="100000"/>
              <a:defRPr sz="3000">
                <a:solidFill>
                  <a:schemeClr val="dk1"/>
                </a:solidFill>
              </a:defRPr>
            </a:lvl1pPr>
            <a:lvl2pPr marL="742950" indent="-133350">
              <a:spcBef>
                <a:spcPts val="480"/>
              </a:spcBef>
              <a:buClr>
                <a:schemeClr val="dk1"/>
              </a:buClr>
              <a:buSzPct val="100000"/>
              <a:defRPr sz="2400">
                <a:solidFill>
                  <a:schemeClr val="dk1"/>
                </a:solidFill>
              </a:defRPr>
            </a:lvl2pPr>
            <a:lvl3pPr marL="1143000" indent="-76200">
              <a:spcBef>
                <a:spcPts val="480"/>
              </a:spcBef>
              <a:buClr>
                <a:schemeClr val="dk1"/>
              </a:buClr>
              <a:buSzPct val="100000"/>
              <a:defRPr sz="2400">
                <a:solidFill>
                  <a:schemeClr val="dk1"/>
                </a:solidFill>
              </a:defRPr>
            </a:lvl3pPr>
            <a:lvl4pPr marL="1600200" indent="-114300">
              <a:spcBef>
                <a:spcPts val="360"/>
              </a:spcBef>
              <a:buClr>
                <a:schemeClr val="dk1"/>
              </a:buClr>
              <a:buSzPct val="100000"/>
              <a:defRPr sz="1800">
                <a:solidFill>
                  <a:schemeClr val="dk1"/>
                </a:solidFill>
              </a:defRPr>
            </a:lvl4pPr>
            <a:lvl5pPr marL="2057400" indent="-114300">
              <a:spcBef>
                <a:spcPts val="360"/>
              </a:spcBef>
              <a:buClr>
                <a:schemeClr val="dk1"/>
              </a:buClr>
              <a:buSzPct val="100000"/>
              <a:defRPr sz="1800">
                <a:solidFill>
                  <a:schemeClr val="dk1"/>
                </a:solidFill>
              </a:defRPr>
            </a:lvl5pPr>
            <a:lvl6pPr marL="2514600" indent="-114300">
              <a:spcBef>
                <a:spcPts val="360"/>
              </a:spcBef>
              <a:buClr>
                <a:schemeClr val="dk1"/>
              </a:buClr>
              <a:buSzPct val="100000"/>
              <a:defRPr sz="1800">
                <a:solidFill>
                  <a:schemeClr val="dk1"/>
                </a:solidFill>
              </a:defRPr>
            </a:lvl6pPr>
            <a:lvl7pPr marL="2971800" indent="-114300">
              <a:spcBef>
                <a:spcPts val="360"/>
              </a:spcBef>
              <a:buClr>
                <a:schemeClr val="dk1"/>
              </a:buClr>
              <a:buSzPct val="100000"/>
              <a:defRPr sz="1800">
                <a:solidFill>
                  <a:schemeClr val="dk1"/>
                </a:solidFill>
              </a:defRPr>
            </a:lvl7pPr>
            <a:lvl8pPr marL="3429000" indent="-114300">
              <a:spcBef>
                <a:spcPts val="360"/>
              </a:spcBef>
              <a:buClr>
                <a:schemeClr val="dk1"/>
              </a:buClr>
              <a:buSzPct val="100000"/>
              <a:defRPr sz="1800">
                <a:solidFill>
                  <a:schemeClr val="dk1"/>
                </a:solidFill>
              </a:defRPr>
            </a:lvl8pPr>
            <a:lvl9pPr marL="3886200" indent="-114300">
              <a:spcBef>
                <a:spcPts val="360"/>
              </a:spcBef>
              <a:buClr>
                <a:schemeClr val="dk1"/>
              </a:buClr>
              <a:buSzPct val="100000"/>
              <a:defRPr sz="1800">
                <a:solidFill>
                  <a:schemeClr val="dk1"/>
                </a:solidFil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2" r:id="rId3"/>
    <p:sldLayoutId id="2147483653" r:id="rId4"/>
  </p:sldLayoutIdLst>
  <p:hf sldNum="0" hd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2"/>
        <p:cNvGrpSpPr/>
        <p:nvPr/>
      </p:nvGrpSpPr>
      <p:grpSpPr>
        <a:xfrm>
          <a:off x="0" y="0"/>
          <a:ext cx="0" cy="0"/>
          <a:chOff x="0" y="0"/>
          <a:chExt cx="0" cy="0"/>
        </a:xfrm>
      </p:grpSpPr>
      <p:sp>
        <p:nvSpPr>
          <p:cNvPr id="23" name="Shape 23"/>
          <p:cNvSpPr txBox="1">
            <a:spLocks noGrp="1"/>
          </p:cNvSpPr>
          <p:nvPr>
            <p:ph type="ctrTitle" idx="4294967295"/>
          </p:nvPr>
        </p:nvSpPr>
        <p:spPr>
          <a:xfrm>
            <a:off x="842750" y="1707654"/>
            <a:ext cx="7772400" cy="1440159"/>
          </a:xfrm>
          <a:prstGeom prst="rect">
            <a:avLst/>
          </a:prstGeom>
        </p:spPr>
        <p:txBody>
          <a:bodyPr lIns="91425" tIns="91425" rIns="91425" bIns="91425" anchor="b" anchorCtr="0">
            <a:noAutofit/>
          </a:bodyPr>
          <a:lstStyle/>
          <a:p>
            <a:pPr lvl="0" algn="ctr" rtl="0">
              <a:buNone/>
            </a:pPr>
            <a:r>
              <a:rPr lang="fr" sz="2400" dirty="0" smtClean="0">
                <a:solidFill>
                  <a:srgbClr val="666666"/>
                </a:solidFill>
              </a:rPr>
              <a:t> </a:t>
            </a:r>
            <a:r>
              <a:rPr lang="fr" sz="2400" dirty="0" smtClean="0">
                <a:solidFill>
                  <a:schemeClr val="tx1"/>
                </a:solidFill>
              </a:rPr>
              <a:t>LE DISPOSITIF « ACCOMPAGNEMENT DE CLUBS »</a:t>
            </a:r>
            <a:br>
              <a:rPr lang="fr" sz="2400" dirty="0" smtClean="0">
                <a:solidFill>
                  <a:schemeClr val="tx1"/>
                </a:solidFill>
              </a:rPr>
            </a:br>
            <a:r>
              <a:rPr lang="fr" sz="2400" dirty="0" smtClean="0">
                <a:solidFill>
                  <a:schemeClr val="tx1"/>
                </a:solidFill>
              </a:rPr>
              <a:t/>
            </a:r>
            <a:br>
              <a:rPr lang="fr" sz="2400" dirty="0" smtClean="0">
                <a:solidFill>
                  <a:schemeClr val="tx1"/>
                </a:solidFill>
              </a:rPr>
            </a:br>
            <a:r>
              <a:rPr lang="fr-FR" sz="2400" b="0" dirty="0" smtClean="0">
                <a:solidFill>
                  <a:schemeClr val="tx1"/>
                </a:solidFill>
              </a:rPr>
              <a:t>Un rôle indispensable au développement de l’emploi dans le tennis de table ligérien</a:t>
            </a:r>
            <a:endParaRPr lang="fr" sz="2400" b="0" dirty="0">
              <a:solidFill>
                <a:schemeClr val="tx1"/>
              </a:solidFill>
            </a:endParaRPr>
          </a:p>
        </p:txBody>
      </p:sp>
    </p:spTree>
  </p:cSld>
  <p:clrMapOvr>
    <a:masterClrMapping/>
  </p:clrMapOvr>
  <p:transition spd="slow">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2049" name="Rectangle 1"/>
          <p:cNvSpPr>
            <a:spLocks noChangeArrowheads="1"/>
          </p:cNvSpPr>
          <p:nvPr/>
        </p:nvSpPr>
        <p:spPr bwMode="auto">
          <a:xfrm>
            <a:off x="323528" y="814372"/>
            <a:ext cx="7956376" cy="357020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La genèse</a:t>
            </a:r>
            <a:r>
              <a:rPr kumimoji="0" lang="fr-FR" sz="3600" b="1" i="1" u="none" strike="noStrike" cap="none" normalizeH="0" dirty="0" smtClean="0">
                <a:ln>
                  <a:noFill/>
                </a:ln>
                <a:solidFill>
                  <a:schemeClr val="tx1"/>
                </a:solidFill>
                <a:effectLst/>
                <a:latin typeface="Calibri" pitchFamily="34" charset="0"/>
                <a:ea typeface="Calibri" pitchFamily="34" charset="0"/>
                <a:cs typeface="Times New Roman" pitchFamily="18" charset="0"/>
              </a:rPr>
              <a:t> </a:t>
            </a:r>
            <a:endParaRPr kumimoji="0" lang="fr-FR" sz="3600" b="1" i="1"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fr-FR"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Ce projet est né d’une volonté de la ligue qui souhaitait proposer aux dirigeants de clubs des actions de soutien de proximité adaptées à leur spécificité et à leurs besoins.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 juin 2013, la ligue Pays de la Loire, la ligue d’Ile de France et la fédération se sont réunies autour d’un séminaire afin de présenter le dispositif, ses attentes et son organisation dans le temps. La ligue d’Ile de France étant la pionnière à être entrée dans cette action, elle a pu présenter un bilan intermédiaire.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algn="just"/>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 l’issue de cette réunion, 8 journées de formation ont été mises en place pour les futurs accompagnateurs de clubs que sont un technicien de chaque comité départemental, le CTL et le chargé de mission développement de la ligue. </a:t>
            </a:r>
          </a:p>
        </p:txBody>
      </p:sp>
    </p:spTree>
  </p:cSld>
  <p:clrMapOvr>
    <a:masterClrMapping/>
  </p:clrMapOvr>
  <p:transition spd="slow">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13313" name="Rectangle 1"/>
          <p:cNvSpPr>
            <a:spLocks noChangeArrowheads="1"/>
          </p:cNvSpPr>
          <p:nvPr/>
        </p:nvSpPr>
        <p:spPr bwMode="auto">
          <a:xfrm>
            <a:off x="179512" y="1160041"/>
            <a:ext cx="8748464" cy="292387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1" i="1" strike="noStrike" cap="none" normalizeH="0" baseline="0" dirty="0" smtClean="0">
                <a:ln>
                  <a:noFill/>
                </a:ln>
                <a:solidFill>
                  <a:schemeClr val="tx1"/>
                </a:solidFill>
                <a:effectLst/>
                <a:latin typeface="Calibri" pitchFamily="34" charset="0"/>
                <a:ea typeface="Calibri" pitchFamily="34" charset="0"/>
                <a:cs typeface="Times New Roman" pitchFamily="18" charset="0"/>
              </a:rPr>
              <a:t>Le dispositif mis en place pour la saison 2014/2015, c’est :</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 outil d’accompagnement des dirigeants et salariés de clubs dans le but de modifier leur vision d’organisation et de fonctionnement du club,</a:t>
            </a:r>
          </a:p>
          <a:p>
            <a:pPr marL="0" marR="0" lvl="0" indent="0" algn="just" defTabSz="914400" rtl="0" eaLnBrk="0" fontAlgn="base" latinLnBrk="0" hangingPunct="0">
              <a:lnSpc>
                <a:spcPct val="100000"/>
              </a:lnSpc>
              <a:spcBef>
                <a:spcPct val="0"/>
              </a:spcBef>
              <a:spcAft>
                <a:spcPct val="0"/>
              </a:spcAft>
              <a:buClrTx/>
              <a:buSzTx/>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 besoin exprimé par le club,</a:t>
            </a:r>
          </a:p>
          <a:p>
            <a:pPr marL="0" marR="0" lvl="0" indent="0" algn="just" defTabSz="914400" rtl="0" eaLnBrk="0" fontAlgn="base" latinLnBrk="0" hangingPunct="0">
              <a:lnSpc>
                <a:spcPct val="100000"/>
              </a:lnSpc>
              <a:spcBef>
                <a:spcPct val="0"/>
              </a:spcBef>
              <a:spcAft>
                <a:spcPct val="0"/>
              </a:spcAft>
              <a:buClrTx/>
              <a:buSzTx/>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Une démarche collective dirigeants/salariés,</a:t>
            </a:r>
          </a:p>
          <a:p>
            <a:pPr marL="0" marR="0" lvl="0" indent="0" algn="just" defTabSz="914400" rtl="0" eaLnBrk="0" fontAlgn="base" latinLnBrk="0" hangingPunct="0">
              <a:lnSpc>
                <a:spcPct val="100000"/>
              </a:lnSpc>
              <a:spcBef>
                <a:spcPct val="0"/>
              </a:spcBef>
              <a:spcAft>
                <a:spcPct val="0"/>
              </a:spcAft>
              <a:buClrTx/>
              <a:buSzTx/>
              <a:tabLst/>
            </a:pP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Une relation accompagnateur/accompagné de confiance,</a:t>
            </a:r>
            <a:endParaRPr kumimoji="0" lang="fr-FR"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15361" name="Rectangle 1"/>
          <p:cNvSpPr>
            <a:spLocks noChangeArrowheads="1"/>
          </p:cNvSpPr>
          <p:nvPr/>
        </p:nvSpPr>
        <p:spPr bwMode="auto">
          <a:xfrm>
            <a:off x="179512" y="863878"/>
            <a:ext cx="8640960" cy="372409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lang="fr-FR" sz="2800" b="1" i="1" dirty="0" smtClean="0">
                <a:solidFill>
                  <a:schemeClr val="tx1"/>
                </a:solidFill>
                <a:latin typeface="Calibri" pitchFamily="34" charset="0"/>
                <a:ea typeface="Calibri" pitchFamily="34" charset="0"/>
                <a:cs typeface="Times New Roman" pitchFamily="18" charset="0"/>
              </a:rPr>
              <a:t>Comment ça marche ? :</a:t>
            </a:r>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1600"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1600" dirty="0" smtClean="0">
                <a:solidFill>
                  <a:schemeClr val="tx1"/>
                </a:solidFill>
                <a:latin typeface="Calibri" pitchFamily="34" charset="0"/>
                <a:ea typeface="Calibri" pitchFamily="34" charset="0"/>
                <a:cs typeface="Times New Roman" pitchFamily="18" charset="0"/>
              </a:rPr>
              <a:t>Une phase de diagnostic sur deux séances de travail de 3H00 (état des lieux partagé de la situation du club au niveau gouvernance, financier, management, sportif, …), </a:t>
            </a:r>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1600"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1600" dirty="0" smtClean="0">
                <a:solidFill>
                  <a:schemeClr val="tx1"/>
                </a:solidFill>
                <a:latin typeface="Calibri" pitchFamily="34" charset="0"/>
                <a:ea typeface="Calibri" pitchFamily="34" charset="0"/>
                <a:cs typeface="Times New Roman" pitchFamily="18" charset="0"/>
              </a:rPr>
              <a:t>Une phase « projet » sur une séance de travail de 3H00 (projet associatif à finalité générale et projet de développement à finalité stratégique),</a:t>
            </a:r>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1600"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1600" dirty="0" smtClean="0">
                <a:solidFill>
                  <a:schemeClr val="tx1"/>
                </a:solidFill>
                <a:latin typeface="Calibri" pitchFamily="34" charset="0"/>
                <a:ea typeface="Calibri" pitchFamily="34" charset="0"/>
                <a:cs typeface="Times New Roman" pitchFamily="18" charset="0"/>
              </a:rPr>
              <a:t>Une phase « plan d’actions » sur trois séances de 3H00 (définition opérationnelle de la mise en œuvre du plan de développement : tâches, moyens, échéance, responsable)</a:t>
            </a:r>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1600"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1600" dirty="0" smtClean="0">
                <a:solidFill>
                  <a:schemeClr val="tx1"/>
                </a:solidFill>
                <a:latin typeface="Calibri" pitchFamily="34" charset="0"/>
                <a:ea typeface="Calibri" pitchFamily="34" charset="0"/>
                <a:cs typeface="Times New Roman" pitchFamily="18" charset="0"/>
              </a:rPr>
              <a:t>Un échelonnement possible sur 4/5 mois,</a:t>
            </a:r>
          </a:p>
          <a:p>
            <a:pPr marL="0" marR="0" lvl="0" indent="0" algn="just" defTabSz="914400" rtl="0" eaLnBrk="0" fontAlgn="base" latinLnBrk="0" hangingPunct="0">
              <a:lnSpc>
                <a:spcPct val="100000"/>
              </a:lnSpc>
              <a:spcBef>
                <a:spcPct val="0"/>
              </a:spcBef>
              <a:spcAft>
                <a:spcPct val="0"/>
              </a:spcAft>
              <a:buClrTx/>
              <a:buSzTx/>
              <a:buFontTx/>
              <a:buChar char="•"/>
              <a:tabLst/>
            </a:pPr>
            <a:endParaRPr lang="fr-FR" sz="1600" dirty="0" smtClean="0">
              <a:solidFill>
                <a:schemeClr val="tx1"/>
              </a:solidFill>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lang="fr-FR" sz="1600" dirty="0" smtClean="0">
                <a:solidFill>
                  <a:schemeClr val="tx1"/>
                </a:solidFill>
                <a:latin typeface="Calibri" pitchFamily="34" charset="0"/>
                <a:ea typeface="Calibri" pitchFamily="34" charset="0"/>
                <a:cs typeface="Times New Roman" pitchFamily="18" charset="0"/>
              </a:rPr>
              <a:t>Une ou plusieurs séances de suivi.</a:t>
            </a:r>
          </a:p>
        </p:txBody>
      </p:sp>
    </p:spTree>
  </p:cSld>
  <p:clrMapOvr>
    <a:masterClrMapping/>
  </p:clrMapOvr>
  <p:transition spd="slow">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17409" name="Rectangle 1"/>
          <p:cNvSpPr>
            <a:spLocks noChangeArrowheads="1"/>
          </p:cNvSpPr>
          <p:nvPr/>
        </p:nvSpPr>
        <p:spPr bwMode="auto">
          <a:xfrm>
            <a:off x="0" y="1026914"/>
            <a:ext cx="9144000" cy="22775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Les axes stratégiques de cet accompagnement pour la ligue sont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11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Avoir un projet formalisé avec un pilotage clair et partagé,</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Développer des services en direction des clubs pour accompagner de l’activité ping,</a:t>
            </a:r>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Elaborer un parcours d’emploi afin de professionnaliser les clubs en s’appuyant notamment sur un IREF dynamique (Institut Régional de l’Emploi et de la Formation).</a:t>
            </a: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19457" name="Rectangle 1"/>
          <p:cNvSpPr>
            <a:spLocks noChangeArrowheads="1"/>
          </p:cNvSpPr>
          <p:nvPr/>
        </p:nvSpPr>
        <p:spPr bwMode="auto">
          <a:xfrm>
            <a:off x="611560" y="1059582"/>
            <a:ext cx="7848872" cy="280076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Pour cadrer ce projet, un GPD a été crée (groupe de pilotage du développement) dans lequel tous les comités départementaux sont représentés ainsi que la ligué à travers un binôme élu/salarié.</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Au niveau financier, un IREF a été officiellement crée en janvier au sein de la ligue afin d’encadrer toute cette démarche d’accompagnement. L’IREF est l’opérateur de formation</a:t>
            </a:r>
            <a:r>
              <a:rPr kumimoji="0" lang="fr-FR" sz="1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t>
            </a: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Il prend en charge la gestion administrative des accompagnements et des formations continues de salarié de club vis-à-vis des OPCA.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Il reçoit du GPD le calendrier des formations à mettre en œuvre du point de vue administratif</a:t>
            </a:r>
            <a:endParaRPr kumimoji="0" lang="fr-FR" sz="1600" b="0" i="0" u="none" strike="noStrike" cap="none" normalizeH="0" baseline="0" dirty="0" smtClean="0">
              <a:ln>
                <a:noFill/>
              </a:ln>
              <a:solidFill>
                <a:schemeClr val="tx1"/>
              </a:solidFill>
              <a:effectLst/>
              <a:latin typeface="Calibri" pitchFamily="34" charset="0"/>
              <a:cs typeface="Arial" pitchFamily="34" charset="0"/>
            </a:endParaRPr>
          </a:p>
        </p:txBody>
      </p:sp>
    </p:spTree>
  </p:cSld>
  <p:clrMapOvr>
    <a:masterClrMapping/>
  </p:clrMapOvr>
  <p:transition spd="slow">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21509" name="Rectangle 5"/>
          <p:cNvSpPr>
            <a:spLocks noChangeArrowheads="1"/>
          </p:cNvSpPr>
          <p:nvPr/>
        </p:nvSpPr>
        <p:spPr bwMode="auto">
          <a:xfrm>
            <a:off x="-36512" y="753546"/>
            <a:ext cx="4788024"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1800" b="1" i="1" strike="noStrike" cap="none" normalizeH="0" baseline="0" dirty="0" smtClean="0">
                <a:ln>
                  <a:noFill/>
                </a:ln>
                <a:solidFill>
                  <a:schemeClr val="tx1"/>
                </a:solidFill>
                <a:effectLst/>
                <a:latin typeface="Calibri" pitchFamily="34" charset="0"/>
                <a:ea typeface="Calibri" pitchFamily="34" charset="0"/>
                <a:cs typeface="Times New Roman" pitchFamily="18" charset="0"/>
              </a:rPr>
              <a:t>Comment ça marche ? : Le circuit de validation d’un accompagnement.</a:t>
            </a:r>
            <a:endParaRPr kumimoji="0" lang="fr-FR" sz="1800" b="1" i="1"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2" name="Shape 34"/>
          <p:cNvSpPr txBox="1"/>
          <p:nvPr/>
        </p:nvSpPr>
        <p:spPr>
          <a:xfrm>
            <a:off x="467544" y="1269829"/>
            <a:ext cx="8208912" cy="3096344"/>
          </a:xfrm>
          <a:prstGeom prst="rect">
            <a:avLst/>
          </a:prstGeom>
        </p:spPr>
        <p:txBody>
          <a:bodyPr lIns="91425" tIns="91425" rIns="91425" bIns="91425" anchor="t" anchorCtr="0">
            <a:no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pPr lvl="0" rtl="0">
              <a:buNone/>
            </a:pPr>
            <a:endParaRPr lang="fr-FR" sz="1600" b="1" i="1" dirty="0" smtClean="0">
              <a:solidFill>
                <a:srgbClr val="666666"/>
              </a:solidFill>
            </a:endParaRPr>
          </a:p>
          <a:p>
            <a:pPr lvl="0" rtl="0"/>
            <a:endParaRPr lang="fr-FR" sz="1600" b="1" dirty="0" smtClean="0">
              <a:solidFill>
                <a:srgbClr val="666666"/>
              </a:solidFill>
            </a:endParaRPr>
          </a:p>
          <a:p>
            <a:endParaRPr lang="fr-FR" sz="1600" b="1" dirty="0" smtClean="0">
              <a:solidFill>
                <a:srgbClr val="666666"/>
              </a:solidFill>
            </a:endParaRPr>
          </a:p>
        </p:txBody>
      </p:sp>
      <p:sp>
        <p:nvSpPr>
          <p:cNvPr id="23" name="ZoneTexte 4"/>
          <p:cNvSpPr txBox="1"/>
          <p:nvPr/>
        </p:nvSpPr>
        <p:spPr>
          <a:xfrm>
            <a:off x="3513659" y="4415916"/>
            <a:ext cx="1512168" cy="646331"/>
          </a:xfrm>
          <a:prstGeom prst="rect">
            <a:avLst/>
          </a:prstGeom>
          <a:noFill/>
          <a:ln>
            <a:solidFill>
              <a:schemeClr val="tx1"/>
            </a:solidFill>
          </a:ln>
          <a:scene3d>
            <a:camera prst="orthographicFront"/>
            <a:lightRig rig="threePt" dir="t"/>
          </a:scene3d>
          <a:sp3d>
            <a:bevelT/>
          </a:sp3d>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pPr algn="ctr"/>
            <a:r>
              <a:rPr lang="fr-FR" sz="3600" dirty="0"/>
              <a:t>OPCA </a:t>
            </a:r>
          </a:p>
        </p:txBody>
      </p:sp>
      <p:sp>
        <p:nvSpPr>
          <p:cNvPr id="24" name="Forme libre 23"/>
          <p:cNvSpPr/>
          <p:nvPr/>
        </p:nvSpPr>
        <p:spPr>
          <a:xfrm>
            <a:off x="2580486" y="1123247"/>
            <a:ext cx="2948152" cy="664779"/>
          </a:xfrm>
          <a:custGeom>
            <a:avLst/>
            <a:gdLst>
              <a:gd name="connsiteX0" fmla="*/ 0 w 2948152"/>
              <a:gd name="connsiteY0" fmla="*/ 554421 h 664779"/>
              <a:gd name="connsiteX1" fmla="*/ 1324303 w 2948152"/>
              <a:gd name="connsiteY1" fmla="*/ 18393 h 664779"/>
              <a:gd name="connsiteX2" fmla="*/ 2948152 w 2948152"/>
              <a:gd name="connsiteY2" fmla="*/ 664779 h 664779"/>
            </a:gdLst>
            <a:ahLst/>
            <a:cxnLst>
              <a:cxn ang="0">
                <a:pos x="connsiteX0" y="connsiteY0"/>
              </a:cxn>
              <a:cxn ang="0">
                <a:pos x="connsiteX1" y="connsiteY1"/>
              </a:cxn>
              <a:cxn ang="0">
                <a:pos x="connsiteX2" y="connsiteY2"/>
              </a:cxn>
            </a:cxnLst>
            <a:rect l="l" t="t" r="r" b="b"/>
            <a:pathLst>
              <a:path w="2948152" h="664779">
                <a:moveTo>
                  <a:pt x="0" y="554421"/>
                </a:moveTo>
                <a:cubicBezTo>
                  <a:pt x="416472" y="277210"/>
                  <a:pt x="832944" y="0"/>
                  <a:pt x="1324303" y="18393"/>
                </a:cubicBezTo>
                <a:cubicBezTo>
                  <a:pt x="1815662" y="36786"/>
                  <a:pt x="2381907" y="350782"/>
                  <a:pt x="2948152" y="664779"/>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
        <p:nvSpPr>
          <p:cNvPr id="25" name="Forme libre 24"/>
          <p:cNvSpPr/>
          <p:nvPr/>
        </p:nvSpPr>
        <p:spPr>
          <a:xfrm>
            <a:off x="2722377" y="2103336"/>
            <a:ext cx="2885089" cy="554420"/>
          </a:xfrm>
          <a:custGeom>
            <a:avLst/>
            <a:gdLst>
              <a:gd name="connsiteX0" fmla="*/ 2885089 w 2885089"/>
              <a:gd name="connsiteY0" fmla="*/ 204951 h 554420"/>
              <a:gd name="connsiteX1" fmla="*/ 1387365 w 2885089"/>
              <a:gd name="connsiteY1" fmla="*/ 520262 h 554420"/>
              <a:gd name="connsiteX2" fmla="*/ 0 w 2885089"/>
              <a:gd name="connsiteY2" fmla="*/ 0 h 554420"/>
            </a:gdLst>
            <a:ahLst/>
            <a:cxnLst>
              <a:cxn ang="0">
                <a:pos x="connsiteX0" y="connsiteY0"/>
              </a:cxn>
              <a:cxn ang="0">
                <a:pos x="connsiteX1" y="connsiteY1"/>
              </a:cxn>
              <a:cxn ang="0">
                <a:pos x="connsiteX2" y="connsiteY2"/>
              </a:cxn>
            </a:cxnLst>
            <a:rect l="l" t="t" r="r" b="b"/>
            <a:pathLst>
              <a:path w="2885089" h="554420">
                <a:moveTo>
                  <a:pt x="2885089" y="204951"/>
                </a:moveTo>
                <a:cubicBezTo>
                  <a:pt x="2376651" y="379685"/>
                  <a:pt x="1868213" y="554420"/>
                  <a:pt x="1387365" y="520262"/>
                </a:cubicBezTo>
                <a:cubicBezTo>
                  <a:pt x="906517" y="486104"/>
                  <a:pt x="453258" y="243052"/>
                  <a:pt x="0" y="0"/>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
        <p:nvSpPr>
          <p:cNvPr id="26" name="ZoneTexte 7"/>
          <p:cNvSpPr txBox="1"/>
          <p:nvPr/>
        </p:nvSpPr>
        <p:spPr>
          <a:xfrm>
            <a:off x="1353419" y="3047763"/>
            <a:ext cx="1440160" cy="923330"/>
          </a:xfrm>
          <a:prstGeom prst="rect">
            <a:avLst/>
          </a:prstGeom>
          <a:solidFill>
            <a:schemeClr val="bg1"/>
          </a:solid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a:t>4 – accord de prise en charge</a:t>
            </a:r>
          </a:p>
        </p:txBody>
      </p:sp>
      <p:sp>
        <p:nvSpPr>
          <p:cNvPr id="27" name="ZoneTexte 8"/>
          <p:cNvSpPr txBox="1"/>
          <p:nvPr/>
        </p:nvSpPr>
        <p:spPr>
          <a:xfrm>
            <a:off x="3441651" y="1895636"/>
            <a:ext cx="1440160" cy="646331"/>
          </a:xfrm>
          <a:prstGeom prst="rect">
            <a:avLst/>
          </a:prstGeom>
          <a:no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a:t>2 - Devis + Programme</a:t>
            </a:r>
          </a:p>
        </p:txBody>
      </p:sp>
      <p:sp>
        <p:nvSpPr>
          <p:cNvPr id="28" name="Forme libre 27"/>
          <p:cNvSpPr/>
          <p:nvPr/>
        </p:nvSpPr>
        <p:spPr>
          <a:xfrm>
            <a:off x="1539962" y="2450178"/>
            <a:ext cx="1765738" cy="1923393"/>
          </a:xfrm>
          <a:custGeom>
            <a:avLst/>
            <a:gdLst>
              <a:gd name="connsiteX0" fmla="*/ 1765738 w 1765738"/>
              <a:gd name="connsiteY0" fmla="*/ 1923393 h 1923393"/>
              <a:gd name="connsiteX1" fmla="*/ 930165 w 1765738"/>
              <a:gd name="connsiteY1" fmla="*/ 504497 h 1923393"/>
              <a:gd name="connsiteX2" fmla="*/ 0 w 1765738"/>
              <a:gd name="connsiteY2" fmla="*/ 0 h 1923393"/>
            </a:gdLst>
            <a:ahLst/>
            <a:cxnLst>
              <a:cxn ang="0">
                <a:pos x="connsiteX0" y="connsiteY0"/>
              </a:cxn>
              <a:cxn ang="0">
                <a:pos x="connsiteX1" y="connsiteY1"/>
              </a:cxn>
              <a:cxn ang="0">
                <a:pos x="connsiteX2" y="connsiteY2"/>
              </a:cxn>
            </a:cxnLst>
            <a:rect l="l" t="t" r="r" b="b"/>
            <a:pathLst>
              <a:path w="1765738" h="1923393">
                <a:moveTo>
                  <a:pt x="1765738" y="1923393"/>
                </a:moveTo>
                <a:cubicBezTo>
                  <a:pt x="1495096" y="1374227"/>
                  <a:pt x="1224455" y="825062"/>
                  <a:pt x="930165" y="504497"/>
                </a:cubicBezTo>
                <a:cubicBezTo>
                  <a:pt x="635875" y="183932"/>
                  <a:pt x="317937" y="91966"/>
                  <a:pt x="0" y="0"/>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
        <p:nvSpPr>
          <p:cNvPr id="29" name="ZoneTexte 10"/>
          <p:cNvSpPr txBox="1"/>
          <p:nvPr/>
        </p:nvSpPr>
        <p:spPr>
          <a:xfrm>
            <a:off x="7186067" y="4055876"/>
            <a:ext cx="1763688" cy="523220"/>
          </a:xfrm>
          <a:prstGeom prst="rect">
            <a:avLst/>
          </a:prstGeom>
          <a:no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smtClean="0"/>
              <a:t>4 </a:t>
            </a:r>
            <a:r>
              <a:rPr lang="fr-FR" dirty="0"/>
              <a:t>– accord de prise en charge</a:t>
            </a:r>
          </a:p>
        </p:txBody>
      </p:sp>
      <p:sp>
        <p:nvSpPr>
          <p:cNvPr id="30" name="Forme libre 29"/>
          <p:cNvSpPr/>
          <p:nvPr/>
        </p:nvSpPr>
        <p:spPr>
          <a:xfrm>
            <a:off x="5181795" y="2491776"/>
            <a:ext cx="2680503" cy="2228636"/>
          </a:xfrm>
          <a:custGeom>
            <a:avLst/>
            <a:gdLst>
              <a:gd name="connsiteX0" fmla="*/ 0 w 2506718"/>
              <a:gd name="connsiteY0" fmla="*/ 1765738 h 1765738"/>
              <a:gd name="connsiteX1" fmla="*/ 1891862 w 2506718"/>
              <a:gd name="connsiteY1" fmla="*/ 1340069 h 1765738"/>
              <a:gd name="connsiteX2" fmla="*/ 2506718 w 2506718"/>
              <a:gd name="connsiteY2" fmla="*/ 0 h 1765738"/>
            </a:gdLst>
            <a:ahLst/>
            <a:cxnLst>
              <a:cxn ang="0">
                <a:pos x="connsiteX0" y="connsiteY0"/>
              </a:cxn>
              <a:cxn ang="0">
                <a:pos x="connsiteX1" y="connsiteY1"/>
              </a:cxn>
              <a:cxn ang="0">
                <a:pos x="connsiteX2" y="connsiteY2"/>
              </a:cxn>
            </a:cxnLst>
            <a:rect l="l" t="t" r="r" b="b"/>
            <a:pathLst>
              <a:path w="2506718" h="1765738">
                <a:moveTo>
                  <a:pt x="0" y="1765738"/>
                </a:moveTo>
                <a:cubicBezTo>
                  <a:pt x="737038" y="1700048"/>
                  <a:pt x="1474076" y="1634359"/>
                  <a:pt x="1891862" y="1340069"/>
                </a:cubicBezTo>
                <a:cubicBezTo>
                  <a:pt x="2309648" y="1045779"/>
                  <a:pt x="2408183" y="522889"/>
                  <a:pt x="2506718" y="0"/>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
        <p:nvSpPr>
          <p:cNvPr id="31" name="Forme libre 30"/>
          <p:cNvSpPr/>
          <p:nvPr/>
        </p:nvSpPr>
        <p:spPr>
          <a:xfrm>
            <a:off x="4850720" y="2450178"/>
            <a:ext cx="2241559" cy="1765737"/>
          </a:xfrm>
          <a:custGeom>
            <a:avLst/>
            <a:gdLst>
              <a:gd name="connsiteX0" fmla="*/ 1939158 w 1939158"/>
              <a:gd name="connsiteY0" fmla="*/ 0 h 1229710"/>
              <a:gd name="connsiteX1" fmla="*/ 583324 w 1939158"/>
              <a:gd name="connsiteY1" fmla="*/ 315310 h 1229710"/>
              <a:gd name="connsiteX2" fmla="*/ 0 w 1939158"/>
              <a:gd name="connsiteY2" fmla="*/ 1229710 h 1229710"/>
            </a:gdLst>
            <a:ahLst/>
            <a:cxnLst>
              <a:cxn ang="0">
                <a:pos x="connsiteX0" y="connsiteY0"/>
              </a:cxn>
              <a:cxn ang="0">
                <a:pos x="connsiteX1" y="connsiteY1"/>
              </a:cxn>
              <a:cxn ang="0">
                <a:pos x="connsiteX2" y="connsiteY2"/>
              </a:cxn>
            </a:cxnLst>
            <a:rect l="l" t="t" r="r" b="b"/>
            <a:pathLst>
              <a:path w="1939158" h="1229710">
                <a:moveTo>
                  <a:pt x="1939158" y="0"/>
                </a:moveTo>
                <a:cubicBezTo>
                  <a:pt x="1422837" y="55179"/>
                  <a:pt x="906517" y="110358"/>
                  <a:pt x="583324" y="315310"/>
                </a:cubicBezTo>
                <a:cubicBezTo>
                  <a:pt x="260131" y="520262"/>
                  <a:pt x="130065" y="874986"/>
                  <a:pt x="0" y="1229710"/>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
        <p:nvSpPr>
          <p:cNvPr id="32" name="ZoneTexte 15"/>
          <p:cNvSpPr txBox="1"/>
          <p:nvPr/>
        </p:nvSpPr>
        <p:spPr>
          <a:xfrm>
            <a:off x="3585667" y="3047764"/>
            <a:ext cx="2304256" cy="646331"/>
          </a:xfrm>
          <a:prstGeom prst="rect">
            <a:avLst/>
          </a:prstGeom>
          <a:no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a:t>5 bis – feuille de présence  + facture</a:t>
            </a:r>
          </a:p>
        </p:txBody>
      </p:sp>
      <p:sp>
        <p:nvSpPr>
          <p:cNvPr id="33" name="ZoneTexte 16"/>
          <p:cNvSpPr txBox="1"/>
          <p:nvPr/>
        </p:nvSpPr>
        <p:spPr>
          <a:xfrm>
            <a:off x="201291" y="1648421"/>
            <a:ext cx="2404714" cy="646331"/>
          </a:xfrm>
          <a:prstGeom prst="rect">
            <a:avLst/>
          </a:prstGeom>
          <a:noFill/>
          <a:ln>
            <a:solidFill>
              <a:schemeClr val="tx1"/>
            </a:solidFill>
          </a:ln>
          <a:scene3d>
            <a:camera prst="orthographicFront"/>
            <a:lightRig rig="threePt" dir="t"/>
          </a:scene3d>
          <a:sp3d>
            <a:bevelT/>
          </a:sp3d>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pPr algn="ctr"/>
            <a:r>
              <a:rPr lang="fr-FR" sz="3600" dirty="0" smtClean="0"/>
              <a:t>CLUB</a:t>
            </a:r>
            <a:r>
              <a:rPr lang="fr-FR" dirty="0" smtClean="0"/>
              <a:t> </a:t>
            </a:r>
            <a:endParaRPr lang="fr-FR" dirty="0"/>
          </a:p>
        </p:txBody>
      </p:sp>
      <p:sp>
        <p:nvSpPr>
          <p:cNvPr id="34" name="ZoneTexte 17"/>
          <p:cNvSpPr txBox="1"/>
          <p:nvPr/>
        </p:nvSpPr>
        <p:spPr>
          <a:xfrm>
            <a:off x="5961931" y="1720428"/>
            <a:ext cx="2736304" cy="584775"/>
          </a:xfrm>
          <a:prstGeom prst="rect">
            <a:avLst/>
          </a:prstGeom>
          <a:noFill/>
          <a:ln>
            <a:solidFill>
              <a:schemeClr val="tx1"/>
            </a:solidFill>
          </a:ln>
          <a:scene3d>
            <a:camera prst="orthographicFront"/>
            <a:lightRig rig="threePt" dir="t"/>
          </a:scene3d>
          <a:sp3d>
            <a:bevelT/>
          </a:sp3d>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pPr algn="ctr"/>
            <a:r>
              <a:rPr lang="fr-FR" sz="3200" dirty="0" smtClean="0"/>
              <a:t>IREF</a:t>
            </a:r>
            <a:endParaRPr lang="fr-FR" sz="3200" dirty="0"/>
          </a:p>
        </p:txBody>
      </p:sp>
      <p:sp>
        <p:nvSpPr>
          <p:cNvPr id="35" name="ZoneTexte 18"/>
          <p:cNvSpPr txBox="1"/>
          <p:nvPr/>
        </p:nvSpPr>
        <p:spPr>
          <a:xfrm>
            <a:off x="5072720" y="831506"/>
            <a:ext cx="1778421" cy="738664"/>
          </a:xfrm>
          <a:prstGeom prst="rect">
            <a:avLst/>
          </a:prstGeom>
          <a:no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a:t>1 </a:t>
            </a:r>
            <a:r>
              <a:rPr lang="fr-FR" dirty="0" smtClean="0"/>
              <a:t>– Demande Accompagnement validé par CDD </a:t>
            </a:r>
            <a:endParaRPr lang="fr-FR" dirty="0"/>
          </a:p>
        </p:txBody>
      </p:sp>
      <p:sp>
        <p:nvSpPr>
          <p:cNvPr id="36" name="ZoneTexte 19"/>
          <p:cNvSpPr txBox="1"/>
          <p:nvPr/>
        </p:nvSpPr>
        <p:spPr>
          <a:xfrm>
            <a:off x="345307" y="4168700"/>
            <a:ext cx="1440160" cy="923330"/>
          </a:xfrm>
          <a:prstGeom prst="rect">
            <a:avLst/>
          </a:prstGeom>
          <a:solidFill>
            <a:schemeClr val="bg1"/>
          </a:solidFill>
          <a:ln>
            <a:solidFill>
              <a:schemeClr val="tx1"/>
            </a:solidFill>
          </a:ln>
        </p:spPr>
        <p:txBody>
          <a:bodyPr wrap="square" rtlCol="0">
            <a:spAutoFit/>
          </a:bodyP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a:lstStyle>
          <a:p>
            <a:r>
              <a:rPr lang="fr-FR" dirty="0"/>
              <a:t>3 – demande de prise en charge </a:t>
            </a:r>
          </a:p>
        </p:txBody>
      </p:sp>
      <p:sp>
        <p:nvSpPr>
          <p:cNvPr id="37" name="Forme libre 36"/>
          <p:cNvSpPr/>
          <p:nvPr/>
        </p:nvSpPr>
        <p:spPr>
          <a:xfrm>
            <a:off x="575638" y="2475230"/>
            <a:ext cx="2956034" cy="2385847"/>
          </a:xfrm>
          <a:custGeom>
            <a:avLst/>
            <a:gdLst>
              <a:gd name="connsiteX0" fmla="*/ 365234 w 2956034"/>
              <a:gd name="connsiteY0" fmla="*/ 0 h 2385847"/>
              <a:gd name="connsiteX1" fmla="*/ 365234 w 2956034"/>
              <a:gd name="connsiteY1" fmla="*/ 1308537 h 2385847"/>
              <a:gd name="connsiteX2" fmla="*/ 2556641 w 2956034"/>
              <a:gd name="connsiteY2" fmla="*/ 2222937 h 2385847"/>
              <a:gd name="connsiteX3" fmla="*/ 2761593 w 2956034"/>
              <a:gd name="connsiteY3" fmla="*/ 2286000 h 2385847"/>
            </a:gdLst>
            <a:ahLst/>
            <a:cxnLst>
              <a:cxn ang="0">
                <a:pos x="connsiteX0" y="connsiteY0"/>
              </a:cxn>
              <a:cxn ang="0">
                <a:pos x="connsiteX1" y="connsiteY1"/>
              </a:cxn>
              <a:cxn ang="0">
                <a:pos x="connsiteX2" y="connsiteY2"/>
              </a:cxn>
              <a:cxn ang="0">
                <a:pos x="connsiteX3" y="connsiteY3"/>
              </a:cxn>
            </a:cxnLst>
            <a:rect l="l" t="t" r="r" b="b"/>
            <a:pathLst>
              <a:path w="2956034" h="2385847">
                <a:moveTo>
                  <a:pt x="365234" y="0"/>
                </a:moveTo>
                <a:cubicBezTo>
                  <a:pt x="182617" y="469024"/>
                  <a:pt x="0" y="938048"/>
                  <a:pt x="365234" y="1308537"/>
                </a:cubicBezTo>
                <a:cubicBezTo>
                  <a:pt x="730468" y="1679026"/>
                  <a:pt x="2157248" y="2060027"/>
                  <a:pt x="2556641" y="2222937"/>
                </a:cubicBezTo>
                <a:cubicBezTo>
                  <a:pt x="2956034" y="2385847"/>
                  <a:pt x="2858813" y="2335923"/>
                  <a:pt x="2761593" y="2286000"/>
                </a:cubicBezTo>
              </a:path>
            </a:pathLst>
          </a:custGeom>
          <a:ln w="38100">
            <a:tailEnd type="triangle"/>
          </a:ln>
        </p:spPr>
        <p:style>
          <a:lnRef idx="1">
            <a:schemeClr val="accent1"/>
          </a:lnRef>
          <a:fillRef idx="0">
            <a:schemeClr val="accent1"/>
          </a:fillRef>
          <a:effectRef idx="0">
            <a:schemeClr val="accent1"/>
          </a:effectRef>
          <a:fontRef idx="minor">
            <a:schemeClr val="tx1"/>
          </a:fontRef>
        </p:style>
        <p:txBody>
          <a:bodyPr rtlCol="0" anchor="ctr"/>
          <a:ls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1pPr>
            <a:lvl2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2pPr>
            <a:lvl3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3pPr>
            <a:lvl4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4pPr>
            <a:lvl5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5pPr>
            <a:lvl6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6pPr>
            <a:lvl7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7pPr>
            <a:lvl8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8pPr>
            <a:lvl9pPr marR="0" algn="l" rtl="0">
              <a:lnSpc>
                <a:spcPct val="100000"/>
              </a:lnSpc>
              <a:spcBef>
                <a:spcPts val="0"/>
              </a:spcBef>
              <a:spcAft>
                <a:spcPts val="0"/>
              </a:spcAft>
              <a:buNone/>
              <a:defRPr sz="1400" b="0" i="0" u="none" strike="noStrike" cap="none" baseline="0">
                <a:solidFill>
                  <a:schemeClr val="tx1"/>
                </a:solidFill>
                <a:latin typeface="+mn-lt"/>
                <a:ea typeface="+mn-ea"/>
                <a:cs typeface="+mn-cs"/>
                <a:sym typeface="Arial"/>
              </a:defRPr>
            </a:lvl9pPr>
          </a:lstStyle>
          <a:p>
            <a:pPr algn="ctr"/>
            <a:endParaRPr lang="fr-FR"/>
          </a:p>
        </p:txBody>
      </p:sp>
    </p:spTree>
  </p:cSld>
  <p:clrMapOvr>
    <a:masterClrMapping/>
  </p:clrMapOvr>
  <p:transition spd="slow">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30"/>
        <p:cNvGrpSpPr/>
        <p:nvPr/>
      </p:nvGrpSpPr>
      <p:grpSpPr>
        <a:xfrm>
          <a:off x="0" y="0"/>
          <a:ext cx="0" cy="0"/>
          <a:chOff x="0" y="0"/>
          <a:chExt cx="0" cy="0"/>
        </a:xfrm>
      </p:grpSpPr>
      <p:sp>
        <p:nvSpPr>
          <p:cNvPr id="19" name="Rectangle 18"/>
          <p:cNvSpPr/>
          <p:nvPr/>
        </p:nvSpPr>
        <p:spPr>
          <a:xfrm>
            <a:off x="323528" y="1635646"/>
            <a:ext cx="8136904" cy="2492990"/>
          </a:xfrm>
          <a:prstGeom prst="rect">
            <a:avLst/>
          </a:prstGeom>
        </p:spPr>
        <p:txBody>
          <a:bodyPr wrap="square">
            <a:spAutoFit/>
          </a:bodyPr>
          <a:lstStyle/>
          <a:p>
            <a:r>
              <a:rPr lang="fr-FR" sz="2800" b="1" i="1" dirty="0" smtClean="0">
                <a:latin typeface="Calibri" pitchFamily="34" charset="0"/>
              </a:rPr>
              <a:t>Objectif de la ligue :</a:t>
            </a:r>
          </a:p>
          <a:p>
            <a:endParaRPr lang="fr-FR" sz="1600" dirty="0" smtClean="0">
              <a:latin typeface="Calibri" pitchFamily="34" charset="0"/>
            </a:endParaRPr>
          </a:p>
          <a:p>
            <a:r>
              <a:rPr lang="fr-FR" sz="1600" dirty="0" smtClean="0">
                <a:latin typeface="Calibri" pitchFamily="34" charset="0"/>
              </a:rPr>
              <a:t>Une vingtaine d’accompagnements vers l’emploi ou la pérennisation d’emploi par année sur toute la région</a:t>
            </a:r>
            <a:r>
              <a:rPr lang="fr-FR" sz="1600" dirty="0" smtClean="0">
                <a:latin typeface="Calibri" pitchFamily="34" charset="0"/>
              </a:rPr>
              <a:t>.</a:t>
            </a:r>
          </a:p>
          <a:p>
            <a:endParaRPr lang="fr-FR" sz="1600" dirty="0">
              <a:latin typeface="Calibri" pitchFamily="34" charset="0"/>
            </a:endParaRPr>
          </a:p>
          <a:p>
            <a:r>
              <a:rPr lang="fr-FR" sz="1600" dirty="0" smtClean="0">
                <a:latin typeface="Calibri" pitchFamily="34" charset="0"/>
              </a:rPr>
              <a:t>En ce qui concerne la Sarthe, nous avons proposé quatre clubs. </a:t>
            </a:r>
            <a:endParaRPr lang="fr-FR" sz="1600" dirty="0">
              <a:latin typeface="Calibri" pitchFamily="34" charset="0"/>
            </a:endParaRPr>
          </a:p>
          <a:p>
            <a:r>
              <a:rPr lang="fr-FR" sz="1600" dirty="0" smtClean="0">
                <a:latin typeface="Calibri" pitchFamily="34" charset="0"/>
              </a:rPr>
              <a:t>Nous vous invitons à prendre contact avec Fabrice TOLLET et Alain PIRON, les deux référents </a:t>
            </a:r>
            <a:r>
              <a:rPr lang="fr-FR" sz="1600" smtClean="0">
                <a:latin typeface="Calibri" pitchFamily="34" charset="0"/>
              </a:rPr>
              <a:t>en Sarthe.</a:t>
            </a:r>
            <a:endParaRPr lang="fr-FR" sz="1600" dirty="0" smtClean="0">
              <a:latin typeface="Calibri" pitchFamily="34" charset="0"/>
            </a:endParaRPr>
          </a:p>
          <a:p>
            <a:r>
              <a:rPr lang="fr-FR" sz="1600" dirty="0" smtClean="0">
                <a:latin typeface="Calibri" pitchFamily="34" charset="0"/>
              </a:rPr>
              <a:t>	</a:t>
            </a:r>
            <a:endParaRPr lang="fr-FR" sz="1600" dirty="0">
              <a:latin typeface="Calibri" pitchFamily="34" charset="0"/>
            </a:endParaRP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1034</TotalTime>
  <Words>320</Words>
  <Application>Microsoft Office PowerPoint</Application>
  <PresentationFormat>Affichage à l'écran (16:9)</PresentationFormat>
  <Paragraphs>61</Paragraphs>
  <Slides>8</Slides>
  <Notes>8</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8</vt:i4>
      </vt:variant>
    </vt:vector>
  </HeadingPairs>
  <TitlesOfParts>
    <vt:vector size="12" baseType="lpstr">
      <vt:lpstr>Arial</vt:lpstr>
      <vt:lpstr>Calibri</vt:lpstr>
      <vt:lpstr>Times New Roman</vt:lpstr>
      <vt:lpstr>simple-light</vt:lpstr>
      <vt:lpstr> LE DISPOSITIF « ACCOMPAGNEMENT DE CLUBS »  Un rôle indispensable au développement de l’emploi dans le tennis de table ligérien</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PROJET D’ACCOMPAGNEMENT DE CLUBS</dc:title>
  <dc:creator>ADMIN</dc:creator>
  <cp:lastModifiedBy>alain piron</cp:lastModifiedBy>
  <cp:revision>88</cp:revision>
  <dcterms:modified xsi:type="dcterms:W3CDTF">2014-06-02T09:06:55Z</dcterms:modified>
</cp:coreProperties>
</file>