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4" r:id="rId3"/>
    <p:sldId id="274" r:id="rId4"/>
    <p:sldId id="293" r:id="rId5"/>
    <p:sldId id="264" r:id="rId6"/>
    <p:sldId id="280" r:id="rId7"/>
    <p:sldId id="281" r:id="rId8"/>
    <p:sldId id="282" r:id="rId9"/>
    <p:sldId id="275" r:id="rId10"/>
    <p:sldId id="295" r:id="rId11"/>
    <p:sldId id="296" r:id="rId12"/>
    <p:sldId id="297" r:id="rId13"/>
    <p:sldId id="276" r:id="rId14"/>
    <p:sldId id="261" r:id="rId15"/>
    <p:sldId id="298" r:id="rId16"/>
    <p:sldId id="299" r:id="rId17"/>
    <p:sldId id="300" r:id="rId18"/>
    <p:sldId id="301" r:id="rId19"/>
    <p:sldId id="302" r:id="rId20"/>
    <p:sldId id="272" r:id="rId21"/>
    <p:sldId id="303" r:id="rId22"/>
    <p:sldId id="304" r:id="rId23"/>
    <p:sldId id="305" r:id="rId24"/>
    <p:sldId id="306" r:id="rId25"/>
    <p:sldId id="277" r:id="rId26"/>
    <p:sldId id="307" r:id="rId27"/>
    <p:sldId id="278" r:id="rId28"/>
    <p:sldId id="283" r:id="rId29"/>
    <p:sldId id="284" r:id="rId30"/>
    <p:sldId id="285" r:id="rId31"/>
    <p:sldId id="286" r:id="rId32"/>
    <p:sldId id="287" r:id="rId33"/>
    <p:sldId id="288" r:id="rId34"/>
    <p:sldId id="289" r:id="rId35"/>
    <p:sldId id="290" r:id="rId36"/>
    <p:sldId id="291" r:id="rId37"/>
    <p:sldId id="292" r:id="rId38"/>
    <p:sldId id="273"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19" autoAdjust="0"/>
  </p:normalViewPr>
  <p:slideViewPr>
    <p:cSldViewPr snapToGrid="0">
      <p:cViewPr varScale="1">
        <p:scale>
          <a:sx n="78" d="100"/>
          <a:sy n="78" d="100"/>
        </p:scale>
        <p:origin x="778" y="77"/>
      </p:cViewPr>
      <p:guideLst/>
    </p:cSldViewPr>
  </p:slideViewPr>
  <p:outlineViewPr>
    <p:cViewPr>
      <p:scale>
        <a:sx n="33" d="100"/>
        <a:sy n="33" d="100"/>
      </p:scale>
      <p:origin x="0" y="-293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350F9-FB32-47DA-8FD7-40795A033678}" type="datetimeFigureOut">
              <a:rPr lang="fr-FR" smtClean="0"/>
              <a:t>14/09/2020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0F7DA-C73E-4E17-A636-42C279D6884D}" type="slidenum">
              <a:rPr lang="fr-FR" smtClean="0"/>
              <a:t>‹N°›</a:t>
            </a:fld>
            <a:endParaRPr lang="fr-FR"/>
          </a:p>
        </p:txBody>
      </p:sp>
    </p:spTree>
    <p:extLst>
      <p:ext uri="{BB962C8B-B14F-4D97-AF65-F5344CB8AC3E}">
        <p14:creationId xmlns:p14="http://schemas.microsoft.com/office/powerpoint/2010/main" val="367570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873002B0-D59B-412E-8D3D-8498465C78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a:extLst>
              <a:ext uri="{FF2B5EF4-FFF2-40B4-BE49-F238E27FC236}">
                <a16:creationId xmlns:a16="http://schemas.microsoft.com/office/drawing/2014/main" id="{7E009CDB-0A1C-4036-8270-7587793904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124" name="Espace réservé du numéro de diapositive 3">
            <a:extLst>
              <a:ext uri="{FF2B5EF4-FFF2-40B4-BE49-F238E27FC236}">
                <a16:creationId xmlns:a16="http://schemas.microsoft.com/office/drawing/2014/main" id="{0F13FA33-2E9B-4495-9962-DD3113EB02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4850" indent="-269875">
              <a:defRPr>
                <a:solidFill>
                  <a:schemeClr val="tx1"/>
                </a:solidFill>
                <a:latin typeface="Arial" panose="020B0604020202020204" pitchFamily="34" charset="0"/>
              </a:defRPr>
            </a:lvl2pPr>
            <a:lvl3pPr marL="1084263" indent="-215900">
              <a:defRPr>
                <a:solidFill>
                  <a:schemeClr val="tx1"/>
                </a:solidFill>
                <a:latin typeface="Arial" panose="020B0604020202020204" pitchFamily="34" charset="0"/>
              </a:defRPr>
            </a:lvl3pPr>
            <a:lvl4pPr marL="1519238" indent="-215900">
              <a:defRPr>
                <a:solidFill>
                  <a:schemeClr val="tx1"/>
                </a:solidFill>
                <a:latin typeface="Arial" panose="020B0604020202020204" pitchFamily="34" charset="0"/>
              </a:defRPr>
            </a:lvl4pPr>
            <a:lvl5pPr marL="1952625" indent="-215900">
              <a:defRPr>
                <a:solidFill>
                  <a:schemeClr val="tx1"/>
                </a:solidFill>
                <a:latin typeface="Arial" panose="020B0604020202020204" pitchFamily="34" charset="0"/>
              </a:defRPr>
            </a:lvl5pPr>
            <a:lvl6pPr marL="2409825" indent="-215900" eaLnBrk="0" fontAlgn="base" hangingPunct="0">
              <a:spcBef>
                <a:spcPct val="0"/>
              </a:spcBef>
              <a:spcAft>
                <a:spcPct val="0"/>
              </a:spcAft>
              <a:defRPr>
                <a:solidFill>
                  <a:schemeClr val="tx1"/>
                </a:solidFill>
                <a:latin typeface="Arial" panose="020B0604020202020204" pitchFamily="34" charset="0"/>
              </a:defRPr>
            </a:lvl6pPr>
            <a:lvl7pPr marL="2867025" indent="-215900" eaLnBrk="0" fontAlgn="base" hangingPunct="0">
              <a:spcBef>
                <a:spcPct val="0"/>
              </a:spcBef>
              <a:spcAft>
                <a:spcPct val="0"/>
              </a:spcAft>
              <a:defRPr>
                <a:solidFill>
                  <a:schemeClr val="tx1"/>
                </a:solidFill>
                <a:latin typeface="Arial" panose="020B0604020202020204" pitchFamily="34" charset="0"/>
              </a:defRPr>
            </a:lvl7pPr>
            <a:lvl8pPr marL="3324225" indent="-215900" eaLnBrk="0" fontAlgn="base" hangingPunct="0">
              <a:spcBef>
                <a:spcPct val="0"/>
              </a:spcBef>
              <a:spcAft>
                <a:spcPct val="0"/>
              </a:spcAft>
              <a:defRPr>
                <a:solidFill>
                  <a:schemeClr val="tx1"/>
                </a:solidFill>
                <a:latin typeface="Arial" panose="020B0604020202020204" pitchFamily="34" charset="0"/>
              </a:defRPr>
            </a:lvl8pPr>
            <a:lvl9pPr marL="3781425" indent="-215900" eaLnBrk="0" fontAlgn="base" hangingPunct="0">
              <a:spcBef>
                <a:spcPct val="0"/>
              </a:spcBef>
              <a:spcAft>
                <a:spcPct val="0"/>
              </a:spcAft>
              <a:defRPr>
                <a:solidFill>
                  <a:schemeClr val="tx1"/>
                </a:solidFill>
                <a:latin typeface="Arial" panose="020B0604020202020204" pitchFamily="34" charset="0"/>
              </a:defRPr>
            </a:lvl9pPr>
          </a:lstStyle>
          <a:p>
            <a:fld id="{0EE97936-8633-492A-B3EF-95EE9C9B0518}" type="slidenum">
              <a:rPr lang="fr-FR" altLang="fr-FR"/>
              <a:pPr/>
              <a:t>14</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DE772365-F2EC-4516-BA76-04BD3D183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C54DABC4-855B-4381-BE2B-AA0D20F09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2292" name="Espace réservé du numéro de diapositive 3">
            <a:extLst>
              <a:ext uri="{FF2B5EF4-FFF2-40B4-BE49-F238E27FC236}">
                <a16:creationId xmlns:a16="http://schemas.microsoft.com/office/drawing/2014/main" id="{4075E2FB-E528-4006-93E5-49CECEF7AB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4850" indent="-269875">
              <a:defRPr>
                <a:solidFill>
                  <a:schemeClr val="tx1"/>
                </a:solidFill>
                <a:latin typeface="Arial" panose="020B0604020202020204" pitchFamily="34" charset="0"/>
              </a:defRPr>
            </a:lvl2pPr>
            <a:lvl3pPr marL="1084263" indent="-215900">
              <a:defRPr>
                <a:solidFill>
                  <a:schemeClr val="tx1"/>
                </a:solidFill>
                <a:latin typeface="Arial" panose="020B0604020202020204" pitchFamily="34" charset="0"/>
              </a:defRPr>
            </a:lvl3pPr>
            <a:lvl4pPr marL="1519238" indent="-215900">
              <a:defRPr>
                <a:solidFill>
                  <a:schemeClr val="tx1"/>
                </a:solidFill>
                <a:latin typeface="Arial" panose="020B0604020202020204" pitchFamily="34" charset="0"/>
              </a:defRPr>
            </a:lvl4pPr>
            <a:lvl5pPr marL="1952625" indent="-215900">
              <a:defRPr>
                <a:solidFill>
                  <a:schemeClr val="tx1"/>
                </a:solidFill>
                <a:latin typeface="Arial" panose="020B0604020202020204" pitchFamily="34" charset="0"/>
              </a:defRPr>
            </a:lvl5pPr>
            <a:lvl6pPr marL="2409825" indent="-215900" eaLnBrk="0" fontAlgn="base" hangingPunct="0">
              <a:spcBef>
                <a:spcPct val="0"/>
              </a:spcBef>
              <a:spcAft>
                <a:spcPct val="0"/>
              </a:spcAft>
              <a:defRPr>
                <a:solidFill>
                  <a:schemeClr val="tx1"/>
                </a:solidFill>
                <a:latin typeface="Arial" panose="020B0604020202020204" pitchFamily="34" charset="0"/>
              </a:defRPr>
            </a:lvl6pPr>
            <a:lvl7pPr marL="2867025" indent="-215900" eaLnBrk="0" fontAlgn="base" hangingPunct="0">
              <a:spcBef>
                <a:spcPct val="0"/>
              </a:spcBef>
              <a:spcAft>
                <a:spcPct val="0"/>
              </a:spcAft>
              <a:defRPr>
                <a:solidFill>
                  <a:schemeClr val="tx1"/>
                </a:solidFill>
                <a:latin typeface="Arial" panose="020B0604020202020204" pitchFamily="34" charset="0"/>
              </a:defRPr>
            </a:lvl7pPr>
            <a:lvl8pPr marL="3324225" indent="-215900" eaLnBrk="0" fontAlgn="base" hangingPunct="0">
              <a:spcBef>
                <a:spcPct val="0"/>
              </a:spcBef>
              <a:spcAft>
                <a:spcPct val="0"/>
              </a:spcAft>
              <a:defRPr>
                <a:solidFill>
                  <a:schemeClr val="tx1"/>
                </a:solidFill>
                <a:latin typeface="Arial" panose="020B0604020202020204" pitchFamily="34" charset="0"/>
              </a:defRPr>
            </a:lvl8pPr>
            <a:lvl9pPr marL="3781425" indent="-215900" eaLnBrk="0" fontAlgn="base" hangingPunct="0">
              <a:spcBef>
                <a:spcPct val="0"/>
              </a:spcBef>
              <a:spcAft>
                <a:spcPct val="0"/>
              </a:spcAft>
              <a:defRPr>
                <a:solidFill>
                  <a:schemeClr val="tx1"/>
                </a:solidFill>
                <a:latin typeface="Arial" panose="020B0604020202020204" pitchFamily="34" charset="0"/>
              </a:defRPr>
            </a:lvl9pPr>
          </a:lstStyle>
          <a:p>
            <a:fld id="{84B7C69E-4FD9-4553-95AF-C257C0E9B70C}" type="slidenum">
              <a:rPr lang="fr-FR" altLang="fr-FR"/>
              <a:pPr/>
              <a:t>20</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8953BAAD-C4E6-4B28-9585-FBB388794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A86D86DC-282E-4C3A-81D5-8481F55802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C248770B-1681-4173-BB19-53556CDD77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4850" indent="-269875">
              <a:defRPr>
                <a:solidFill>
                  <a:schemeClr val="tx1"/>
                </a:solidFill>
                <a:latin typeface="Arial" panose="020B0604020202020204" pitchFamily="34" charset="0"/>
              </a:defRPr>
            </a:lvl2pPr>
            <a:lvl3pPr marL="1084263" indent="-215900">
              <a:defRPr>
                <a:solidFill>
                  <a:schemeClr val="tx1"/>
                </a:solidFill>
                <a:latin typeface="Arial" panose="020B0604020202020204" pitchFamily="34" charset="0"/>
              </a:defRPr>
            </a:lvl3pPr>
            <a:lvl4pPr marL="1519238" indent="-215900">
              <a:defRPr>
                <a:solidFill>
                  <a:schemeClr val="tx1"/>
                </a:solidFill>
                <a:latin typeface="Arial" panose="020B0604020202020204" pitchFamily="34" charset="0"/>
              </a:defRPr>
            </a:lvl4pPr>
            <a:lvl5pPr marL="1952625" indent="-215900">
              <a:defRPr>
                <a:solidFill>
                  <a:schemeClr val="tx1"/>
                </a:solidFill>
                <a:latin typeface="Arial" panose="020B0604020202020204" pitchFamily="34" charset="0"/>
              </a:defRPr>
            </a:lvl5pPr>
            <a:lvl6pPr marL="2409825" indent="-215900" eaLnBrk="0" fontAlgn="base" hangingPunct="0">
              <a:spcBef>
                <a:spcPct val="0"/>
              </a:spcBef>
              <a:spcAft>
                <a:spcPct val="0"/>
              </a:spcAft>
              <a:defRPr>
                <a:solidFill>
                  <a:schemeClr val="tx1"/>
                </a:solidFill>
                <a:latin typeface="Arial" panose="020B0604020202020204" pitchFamily="34" charset="0"/>
              </a:defRPr>
            </a:lvl6pPr>
            <a:lvl7pPr marL="2867025" indent="-215900" eaLnBrk="0" fontAlgn="base" hangingPunct="0">
              <a:spcBef>
                <a:spcPct val="0"/>
              </a:spcBef>
              <a:spcAft>
                <a:spcPct val="0"/>
              </a:spcAft>
              <a:defRPr>
                <a:solidFill>
                  <a:schemeClr val="tx1"/>
                </a:solidFill>
                <a:latin typeface="Arial" panose="020B0604020202020204" pitchFamily="34" charset="0"/>
              </a:defRPr>
            </a:lvl7pPr>
            <a:lvl8pPr marL="3324225" indent="-215900" eaLnBrk="0" fontAlgn="base" hangingPunct="0">
              <a:spcBef>
                <a:spcPct val="0"/>
              </a:spcBef>
              <a:spcAft>
                <a:spcPct val="0"/>
              </a:spcAft>
              <a:defRPr>
                <a:solidFill>
                  <a:schemeClr val="tx1"/>
                </a:solidFill>
                <a:latin typeface="Arial" panose="020B0604020202020204" pitchFamily="34" charset="0"/>
              </a:defRPr>
            </a:lvl8pPr>
            <a:lvl9pPr marL="3781425" indent="-215900" eaLnBrk="0" fontAlgn="base" hangingPunct="0">
              <a:spcBef>
                <a:spcPct val="0"/>
              </a:spcBef>
              <a:spcAft>
                <a:spcPct val="0"/>
              </a:spcAft>
              <a:defRPr>
                <a:solidFill>
                  <a:schemeClr val="tx1"/>
                </a:solidFill>
                <a:latin typeface="Arial" panose="020B0604020202020204" pitchFamily="34" charset="0"/>
              </a:defRPr>
            </a:lvl9pPr>
          </a:lstStyle>
          <a:p>
            <a:fld id="{BA697D0F-76DF-47A2-9CE5-86202D4FCA7C}" type="slidenum">
              <a:rPr lang="fr-FR" altLang="fr-FR"/>
              <a:pPr/>
              <a:t>23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F18510D1-5D8B-44E9-B974-32032D4885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82CD920D-29FF-4A67-8EF0-5527D3B79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8436" name="Espace réservé du numéro de diapositive 3">
            <a:extLst>
              <a:ext uri="{FF2B5EF4-FFF2-40B4-BE49-F238E27FC236}">
                <a16:creationId xmlns:a16="http://schemas.microsoft.com/office/drawing/2014/main" id="{5C9B3C6A-4F55-4458-BAB6-8B74B9DB0B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4850" indent="-269875">
              <a:defRPr>
                <a:solidFill>
                  <a:schemeClr val="tx1"/>
                </a:solidFill>
                <a:latin typeface="Arial" panose="020B0604020202020204" pitchFamily="34" charset="0"/>
              </a:defRPr>
            </a:lvl2pPr>
            <a:lvl3pPr marL="1084263" indent="-215900">
              <a:defRPr>
                <a:solidFill>
                  <a:schemeClr val="tx1"/>
                </a:solidFill>
                <a:latin typeface="Arial" panose="020B0604020202020204" pitchFamily="34" charset="0"/>
              </a:defRPr>
            </a:lvl3pPr>
            <a:lvl4pPr marL="1519238" indent="-215900">
              <a:defRPr>
                <a:solidFill>
                  <a:schemeClr val="tx1"/>
                </a:solidFill>
                <a:latin typeface="Arial" panose="020B0604020202020204" pitchFamily="34" charset="0"/>
              </a:defRPr>
            </a:lvl4pPr>
            <a:lvl5pPr marL="1952625" indent="-215900">
              <a:defRPr>
                <a:solidFill>
                  <a:schemeClr val="tx1"/>
                </a:solidFill>
                <a:latin typeface="Arial" panose="020B0604020202020204" pitchFamily="34" charset="0"/>
              </a:defRPr>
            </a:lvl5pPr>
            <a:lvl6pPr marL="2409825" indent="-215900" eaLnBrk="0" fontAlgn="base" hangingPunct="0">
              <a:spcBef>
                <a:spcPct val="0"/>
              </a:spcBef>
              <a:spcAft>
                <a:spcPct val="0"/>
              </a:spcAft>
              <a:defRPr>
                <a:solidFill>
                  <a:schemeClr val="tx1"/>
                </a:solidFill>
                <a:latin typeface="Arial" panose="020B0604020202020204" pitchFamily="34" charset="0"/>
              </a:defRPr>
            </a:lvl6pPr>
            <a:lvl7pPr marL="2867025" indent="-215900" eaLnBrk="0" fontAlgn="base" hangingPunct="0">
              <a:spcBef>
                <a:spcPct val="0"/>
              </a:spcBef>
              <a:spcAft>
                <a:spcPct val="0"/>
              </a:spcAft>
              <a:defRPr>
                <a:solidFill>
                  <a:schemeClr val="tx1"/>
                </a:solidFill>
                <a:latin typeface="Arial" panose="020B0604020202020204" pitchFamily="34" charset="0"/>
              </a:defRPr>
            </a:lvl7pPr>
            <a:lvl8pPr marL="3324225" indent="-215900" eaLnBrk="0" fontAlgn="base" hangingPunct="0">
              <a:spcBef>
                <a:spcPct val="0"/>
              </a:spcBef>
              <a:spcAft>
                <a:spcPct val="0"/>
              </a:spcAft>
              <a:defRPr>
                <a:solidFill>
                  <a:schemeClr val="tx1"/>
                </a:solidFill>
                <a:latin typeface="Arial" panose="020B0604020202020204" pitchFamily="34" charset="0"/>
              </a:defRPr>
            </a:lvl8pPr>
            <a:lvl9pPr marL="3781425" indent="-215900" eaLnBrk="0" fontAlgn="base" hangingPunct="0">
              <a:spcBef>
                <a:spcPct val="0"/>
              </a:spcBef>
              <a:spcAft>
                <a:spcPct val="0"/>
              </a:spcAft>
              <a:defRPr>
                <a:solidFill>
                  <a:schemeClr val="tx1"/>
                </a:solidFill>
                <a:latin typeface="Arial" panose="020B0604020202020204" pitchFamily="34" charset="0"/>
              </a:defRPr>
            </a:lvl9pPr>
          </a:lstStyle>
          <a:p>
            <a:fld id="{29AF7BB1-C96C-40AA-BB1E-A1C31697BC29}" type="slidenum">
              <a:rPr lang="fr-FR" altLang="fr-FR"/>
              <a:pPr/>
              <a:t>24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B1A61-FBAA-4A02-8D3A-A5A73E97935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7603BA-5260-4E6C-BF98-7AAF014B4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840EC40-13D1-4B5C-A8E1-9DBC1A288D86}"/>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479CCBB8-4041-473E-B4A1-42123B5F39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749343-AFBB-4FCF-A579-58B7F7F3E19B}"/>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205005285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3FA6F-078A-49D9-9851-D02E9BBF99F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9D53531-2796-4120-91D8-ADDA225C0E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D3130B-9784-4BF7-8521-EBE29438DEBE}"/>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455E05A2-3686-4274-AB6F-EB2D2F7760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4AE7A2-EBFE-4EB9-94BC-2EFE3CDD0843}"/>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183461708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098BBD-B90F-4F14-97C3-E3ADE90DAA4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059EFAA-3204-4EF8-8ED7-3B2F98E63D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B1950B-6BB7-4226-A0DF-2400A7DC5B74}"/>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6BCB3A3D-6302-48D0-8A44-EA236C9CB8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D4603E-D691-438D-AB9B-40F9F89F1105}"/>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296532295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5BED47-E24B-455B-990F-9F395C7445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E8DEBD-4929-4686-8277-0B4BC36BCFD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12A8E9-A128-469C-9514-0C98C09DE0B5}"/>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E86231DA-CCAC-4CD6-8448-3DE8CE6398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8120F0-2FAF-4FE8-9F29-3B78DD04DA1E}"/>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263061956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E8C8A-DF80-4607-9940-B65BE3BC2B4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2CC63D-1A83-4251-846B-0C814A55D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34A44A5-619F-4C73-B33C-8009245E101C}"/>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E6F48311-9D1B-458C-BF7D-08ED6CDF61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B41773-A3AF-45BE-8833-9D381331881A}"/>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195652358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561E0-1845-4E35-B7F3-9D68D2F258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D62226-1F2A-4B4A-A5D7-BFD3F29AB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F9F561-0889-4A80-97C3-180087A3311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5ECFB9-442F-4353-9C9F-1A503CFC49FB}"/>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6" name="Espace réservé du pied de page 5">
            <a:extLst>
              <a:ext uri="{FF2B5EF4-FFF2-40B4-BE49-F238E27FC236}">
                <a16:creationId xmlns:a16="http://schemas.microsoft.com/office/drawing/2014/main" id="{7574DA21-2696-43BC-8C85-8D91FE2B0D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23ADD8-134F-43F4-8604-5C310A9F4B48}"/>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183662146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913F2-D8E2-4FF5-9906-64316B5F680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CBD1A33-3FA8-4DE9-AFAE-73F356EDE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92DB3F9-122C-4556-A1BB-FFFA21DEB08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9E651BD-A72B-4E56-BD37-F7D45CEE5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3C1D2FF-6DA6-40F0-A838-591A245ED0D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B503456-7411-4620-85C0-0B87A3ECA585}"/>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8" name="Espace réservé du pied de page 7">
            <a:extLst>
              <a:ext uri="{FF2B5EF4-FFF2-40B4-BE49-F238E27FC236}">
                <a16:creationId xmlns:a16="http://schemas.microsoft.com/office/drawing/2014/main" id="{9E4F8B53-AB63-43F1-AFA8-10D5665162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CCDCB5C-816C-481D-96D0-E6FE02EE7BFB}"/>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288088017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D31A9-2B70-4CA1-B6A6-02F0A87FFF5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C637E-C66F-4C61-BFC3-03F825DF24C6}"/>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4" name="Espace réservé du pied de page 3">
            <a:extLst>
              <a:ext uri="{FF2B5EF4-FFF2-40B4-BE49-F238E27FC236}">
                <a16:creationId xmlns:a16="http://schemas.microsoft.com/office/drawing/2014/main" id="{D6E103BE-F09B-4C2E-A044-F628EF283A1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B08FFC9-C6CA-49B6-9F15-8E07C0386098}"/>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292286471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C54878-E6A0-4BAE-8703-7C9A36C45C92}"/>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3" name="Espace réservé du pied de page 2">
            <a:extLst>
              <a:ext uri="{FF2B5EF4-FFF2-40B4-BE49-F238E27FC236}">
                <a16:creationId xmlns:a16="http://schemas.microsoft.com/office/drawing/2014/main" id="{2AF70AF7-F12C-4384-AD15-1331A43B41B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04278A-51F5-44FF-A680-A5B5AC7D43BF}"/>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35067392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3BA-2560-4EA0-96BC-38D1EF4311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1F220DB-AC4C-42C3-9253-8A44723FD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FBEE87E-5FF2-492A-A463-BD140EAA7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3089C4-27CB-437F-9E75-98F0E0F28EA9}"/>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6" name="Espace réservé du pied de page 5">
            <a:extLst>
              <a:ext uri="{FF2B5EF4-FFF2-40B4-BE49-F238E27FC236}">
                <a16:creationId xmlns:a16="http://schemas.microsoft.com/office/drawing/2014/main" id="{41BB89DB-73B7-4F29-A872-3959E73F35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40D6B1-0F72-496D-8736-8668F74D6E9C}"/>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281073920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CA036-549B-4BFE-9F9A-46ACB074BF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FFC3A77-E175-4FFF-98BF-5D6DBA1DC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F8BC3E-8AC1-43DC-B948-28C06E358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00B37C-1672-4CA9-93C8-5C2C20A1E789}"/>
              </a:ext>
            </a:extLst>
          </p:cNvPr>
          <p:cNvSpPr>
            <a:spLocks noGrp="1"/>
          </p:cNvSpPr>
          <p:nvPr>
            <p:ph type="dt" sz="half" idx="10"/>
          </p:nvPr>
        </p:nvSpPr>
        <p:spPr/>
        <p:txBody>
          <a:bodyPr/>
          <a:lstStyle/>
          <a:p>
            <a:fld id="{1F4D6CEA-4160-4B3B-B704-74D40D6C4A52}" type="datetimeFigureOut">
              <a:rPr lang="fr-FR" smtClean="0"/>
              <a:t>14/09/2020</a:t>
            </a:fld>
            <a:endParaRPr lang="fr-FR"/>
          </a:p>
        </p:txBody>
      </p:sp>
      <p:sp>
        <p:nvSpPr>
          <p:cNvPr id="6" name="Espace réservé du pied de page 5">
            <a:extLst>
              <a:ext uri="{FF2B5EF4-FFF2-40B4-BE49-F238E27FC236}">
                <a16:creationId xmlns:a16="http://schemas.microsoft.com/office/drawing/2014/main" id="{D69E6109-213C-4A0D-8F95-FF7C3DB9AD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D4DB90-36B6-45ED-A24C-6F966D00842C}"/>
              </a:ext>
            </a:extLst>
          </p:cNvPr>
          <p:cNvSpPr>
            <a:spLocks noGrp="1"/>
          </p:cNvSpPr>
          <p:nvPr>
            <p:ph type="sldNum" sz="quarter" idx="12"/>
          </p:nvPr>
        </p:nvSpPr>
        <p:spPr/>
        <p:txBody>
          <a:bodyPr/>
          <a:lstStyle/>
          <a:p>
            <a:fld id="{471EADF6-6E98-4844-B39D-026F59590DD6}" type="slidenum">
              <a:rPr lang="fr-FR" smtClean="0"/>
              <a:t>‹N°›</a:t>
            </a:fld>
            <a:endParaRPr lang="fr-FR"/>
          </a:p>
        </p:txBody>
      </p:sp>
    </p:spTree>
    <p:extLst>
      <p:ext uri="{BB962C8B-B14F-4D97-AF65-F5344CB8AC3E}">
        <p14:creationId xmlns:p14="http://schemas.microsoft.com/office/powerpoint/2010/main" val="120532899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A139B83-5BCD-4C5E-B514-47B124029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FFD3028-35DD-4F68-844F-350C41F0B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FF9E79-3126-4558-9B14-D0667E476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D6CEA-4160-4B3B-B704-74D40D6C4A52}" type="datetimeFigureOut">
              <a:rPr lang="fr-FR" smtClean="0"/>
              <a:t>14/09/2020</a:t>
            </a:fld>
            <a:endParaRPr lang="fr-FR"/>
          </a:p>
        </p:txBody>
      </p:sp>
      <p:sp>
        <p:nvSpPr>
          <p:cNvPr id="5" name="Espace réservé du pied de page 4">
            <a:extLst>
              <a:ext uri="{FF2B5EF4-FFF2-40B4-BE49-F238E27FC236}">
                <a16:creationId xmlns:a16="http://schemas.microsoft.com/office/drawing/2014/main" id="{820937E0-FB89-48F6-B745-F3ED6F234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E50A8BA-0102-4803-8CCE-DBD9B5E2C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ADF6-6E98-4844-B39D-026F59590DD6}" type="slidenum">
              <a:rPr lang="fr-FR" smtClean="0"/>
              <a:t>‹N°›</a:t>
            </a:fld>
            <a:endParaRPr lang="fr-FR"/>
          </a:p>
        </p:txBody>
      </p:sp>
    </p:spTree>
    <p:extLst>
      <p:ext uri="{BB962C8B-B14F-4D97-AF65-F5344CB8AC3E}">
        <p14:creationId xmlns:p14="http://schemas.microsoft.com/office/powerpoint/2010/main" val="345574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A0AC87A-0CFE-4DE0-B744-802A768B44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04692" y="195785"/>
            <a:ext cx="4982615" cy="1297556"/>
          </a:xfrm>
          <a:prstGeom prst="rect">
            <a:avLst/>
          </a:prstGeom>
        </p:spPr>
      </p:pic>
      <p:sp>
        <p:nvSpPr>
          <p:cNvPr id="8" name="ZoneTexte 7">
            <a:extLst>
              <a:ext uri="{FF2B5EF4-FFF2-40B4-BE49-F238E27FC236}">
                <a16:creationId xmlns:a16="http://schemas.microsoft.com/office/drawing/2014/main" id="{366C1D19-666D-4C0D-82E4-593CE2E39B67}"/>
              </a:ext>
            </a:extLst>
          </p:cNvPr>
          <p:cNvSpPr txBox="1"/>
          <p:nvPr/>
        </p:nvSpPr>
        <p:spPr>
          <a:xfrm>
            <a:off x="0" y="2361954"/>
            <a:ext cx="12192000" cy="3785652"/>
          </a:xfrm>
          <a:prstGeom prst="rect">
            <a:avLst/>
          </a:prstGeom>
          <a:noFill/>
        </p:spPr>
        <p:txBody>
          <a:bodyPr wrap="square" rtlCol="0">
            <a:spAutoFit/>
          </a:bodyPr>
          <a:lstStyle/>
          <a:p>
            <a:pPr algn="ctr"/>
            <a:r>
              <a:rPr lang="fr-FR" sz="7200" dirty="0">
                <a:solidFill>
                  <a:schemeClr val="bg1"/>
                </a:solidFill>
              </a:rPr>
              <a:t>Réunion de rentrée</a:t>
            </a:r>
            <a:br>
              <a:rPr lang="fr-FR" sz="6600" dirty="0">
                <a:solidFill>
                  <a:schemeClr val="bg1"/>
                </a:solidFill>
              </a:rPr>
            </a:br>
            <a:br>
              <a:rPr lang="fr-FR" sz="6600" dirty="0">
                <a:solidFill>
                  <a:schemeClr val="bg1"/>
                </a:solidFill>
              </a:rPr>
            </a:br>
            <a:r>
              <a:rPr lang="fr-FR" sz="6600" dirty="0">
                <a:solidFill>
                  <a:schemeClr val="bg1"/>
                </a:solidFill>
              </a:rPr>
              <a:t>Lundi 14 septembre 2020</a:t>
            </a:r>
            <a:br>
              <a:rPr lang="fr-FR" dirty="0"/>
            </a:br>
            <a:br>
              <a:rPr lang="fr-FR" dirty="0"/>
            </a:br>
            <a:endParaRPr lang="fr-FR" dirty="0"/>
          </a:p>
        </p:txBody>
      </p:sp>
    </p:spTree>
    <p:extLst>
      <p:ext uri="{BB962C8B-B14F-4D97-AF65-F5344CB8AC3E}">
        <p14:creationId xmlns:p14="http://schemas.microsoft.com/office/powerpoint/2010/main" val="229828021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p>
        </p:txBody>
      </p:sp>
      <p:sp>
        <p:nvSpPr>
          <p:cNvPr id="3" name="Espace réservé du contenu 2"/>
          <p:cNvSpPr>
            <a:spLocks noGrp="1"/>
          </p:cNvSpPr>
          <p:nvPr>
            <p:ph idx="1"/>
          </p:nvPr>
        </p:nvSpPr>
        <p:spPr/>
        <p:txBody>
          <a:bodyPr/>
          <a:lstStyle/>
          <a:p>
            <a:r>
              <a:rPr lang="fr-FR" dirty="0">
                <a:solidFill>
                  <a:schemeClr val="bg1"/>
                </a:solidFill>
              </a:rPr>
              <a:t>Renouvellement de Licences:</a:t>
            </a:r>
          </a:p>
          <a:p>
            <a:endParaRPr lang="fr-FR" dirty="0">
              <a:solidFill>
                <a:schemeClr val="bg1"/>
              </a:solidFill>
            </a:endParaRPr>
          </a:p>
          <a:p>
            <a:endParaRPr lang="fr-FR" dirty="0"/>
          </a:p>
        </p:txBody>
      </p:sp>
      <p:pic>
        <p:nvPicPr>
          <p:cNvPr id="4" name="Image 3">
            <a:extLst>
              <a:ext uri="{FF2B5EF4-FFF2-40B4-BE49-F238E27FC236}">
                <a16:creationId xmlns:a16="http://schemas.microsoft.com/office/drawing/2014/main" id="{AA2D8384-59A5-444C-AAC9-70715152D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567" y="1427991"/>
            <a:ext cx="2819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120" y="2919244"/>
            <a:ext cx="60007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65920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444" y="365125"/>
            <a:ext cx="7804355" cy="1325563"/>
          </a:xfrm>
        </p:spPr>
        <p:txBody>
          <a:bodyPr/>
          <a:lstStyle/>
          <a:p>
            <a:r>
              <a:rPr lang="fr-FR" dirty="0">
                <a:solidFill>
                  <a:schemeClr val="bg1"/>
                </a:solidFill>
              </a:rPr>
              <a:t>Création de nouveaux licenciés:</a:t>
            </a:r>
            <a:endParaRPr lang="fr-FR" dirty="0"/>
          </a:p>
        </p:txBody>
      </p:sp>
      <p:sp>
        <p:nvSpPr>
          <p:cNvPr id="3" name="Espace réservé du contenu 2"/>
          <p:cNvSpPr>
            <a:spLocks noGrp="1"/>
          </p:cNvSpPr>
          <p:nvPr>
            <p:ph idx="1"/>
          </p:nvPr>
        </p:nvSpPr>
        <p:spPr/>
        <p:txBody>
          <a:bodyPr/>
          <a:lstStyle/>
          <a:p>
            <a:endParaRPr lang="fr-FR" dirty="0">
              <a:solidFill>
                <a:schemeClr val="bg1"/>
              </a:solidFill>
            </a:endParaRP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03" y="1267362"/>
            <a:ext cx="7804354" cy="542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07" y="4230889"/>
            <a:ext cx="6575790" cy="158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AA2D8384-59A5-444C-AAC9-70715152D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32843267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7096" y="365125"/>
            <a:ext cx="7666703" cy="1325563"/>
          </a:xfrm>
        </p:spPr>
        <p:txBody>
          <a:bodyPr/>
          <a:lstStyle/>
          <a:p>
            <a:r>
              <a:rPr lang="fr-FR" dirty="0">
                <a:solidFill>
                  <a:schemeClr val="bg1"/>
                </a:solidFill>
              </a:rPr>
              <a:t>Certificats Médicaux</a:t>
            </a:r>
            <a:endParaRPr lang="fr-FR" dirty="0"/>
          </a:p>
        </p:txBody>
      </p:sp>
      <p:sp>
        <p:nvSpPr>
          <p:cNvPr id="3" name="Espace réservé du contenu 2"/>
          <p:cNvSpPr>
            <a:spLocks noGrp="1"/>
          </p:cNvSpPr>
          <p:nvPr>
            <p:ph idx="1"/>
          </p:nvPr>
        </p:nvSpPr>
        <p:spPr/>
        <p:txBody>
          <a:bodyPr>
            <a:normAutofit/>
          </a:bodyPr>
          <a:lstStyle/>
          <a:p>
            <a:r>
              <a:rPr lang="fr-FR" dirty="0">
                <a:solidFill>
                  <a:schemeClr val="bg1"/>
                </a:solidFill>
              </a:rPr>
              <a:t>Obligatoire dès la première demande de licence !</a:t>
            </a:r>
          </a:p>
          <a:p>
            <a:r>
              <a:rPr lang="fr-FR" dirty="0">
                <a:solidFill>
                  <a:schemeClr val="bg1"/>
                </a:solidFill>
              </a:rPr>
              <a:t>Durée de validité : 3 ans</a:t>
            </a:r>
          </a:p>
          <a:p>
            <a:endParaRPr lang="fr-FR" dirty="0">
              <a:solidFill>
                <a:schemeClr val="bg1"/>
              </a:solidFill>
            </a:endParaRPr>
          </a:p>
          <a:p>
            <a:r>
              <a:rPr lang="fr-FR" dirty="0">
                <a:solidFill>
                  <a:schemeClr val="bg1"/>
                </a:solidFill>
              </a:rPr>
              <a:t>Questionnaire santé </a:t>
            </a:r>
          </a:p>
          <a:p>
            <a:endParaRPr lang="fr-FR" dirty="0">
              <a:solidFill>
                <a:schemeClr val="bg1"/>
              </a:solidFill>
            </a:endParaRPr>
          </a:p>
          <a:p>
            <a:r>
              <a:rPr lang="fr-FR" dirty="0">
                <a:solidFill>
                  <a:schemeClr val="bg1"/>
                </a:solidFill>
              </a:rPr>
              <a:t>Obligatoire à chaque demande de licences ou de renouvellement,</a:t>
            </a:r>
          </a:p>
          <a:p>
            <a:r>
              <a:rPr lang="fr-FR" dirty="0">
                <a:solidFill>
                  <a:schemeClr val="bg1"/>
                </a:solidFill>
              </a:rPr>
              <a:t>Si alerte négative dans les réponses du demandeur refaire demande de certificat Médicale par médecin,</a:t>
            </a:r>
          </a:p>
          <a:p>
            <a:endParaRPr lang="fr-FR" dirty="0">
              <a:solidFill>
                <a:schemeClr val="bg1"/>
              </a:solidFill>
            </a:endParaRPr>
          </a:p>
          <a:p>
            <a:endParaRPr lang="fr-FR" dirty="0">
              <a:solidFill>
                <a:schemeClr val="bg1"/>
              </a:solidFill>
            </a:endParaRPr>
          </a:p>
          <a:p>
            <a:endParaRPr lang="fr-FR" dirty="0"/>
          </a:p>
        </p:txBody>
      </p:sp>
      <p:pic>
        <p:nvPicPr>
          <p:cNvPr id="4" name="Image 3">
            <a:extLst>
              <a:ext uri="{FF2B5EF4-FFF2-40B4-BE49-F238E27FC236}">
                <a16:creationId xmlns:a16="http://schemas.microsoft.com/office/drawing/2014/main" id="{AA2D8384-59A5-444C-AAC9-70715152D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75995000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3499808" y="2821610"/>
            <a:ext cx="5192383"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Pôle compétition</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Image 8">
            <a:extLst>
              <a:ext uri="{FF2B5EF4-FFF2-40B4-BE49-F238E27FC236}">
                <a16:creationId xmlns:a16="http://schemas.microsoft.com/office/drawing/2014/main" id="{8481FEF2-A2D2-4437-B3D7-754D4788C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22558320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1357B80-86EA-4F6E-BCDC-9DCE65A53322}"/>
              </a:ext>
            </a:extLst>
          </p:cNvPr>
          <p:cNvSpPr>
            <a:spLocks noGrp="1" noChangeArrowheads="1"/>
          </p:cNvSpPr>
          <p:nvPr>
            <p:ph type="title"/>
          </p:nvPr>
        </p:nvSpPr>
        <p:spPr>
          <a:xfrm>
            <a:off x="1297858" y="350838"/>
            <a:ext cx="8830392" cy="1390650"/>
          </a:xfrm>
        </p:spPr>
        <p:txBody>
          <a:bodyPr/>
          <a:lstStyle/>
          <a:p>
            <a:pPr eaLnBrk="1" hangingPunct="1"/>
            <a:r>
              <a:rPr lang="fr-FR" altLang="fr-FR" sz="3600" dirty="0">
                <a:solidFill>
                  <a:schemeClr val="bg1"/>
                </a:solidFill>
              </a:rPr>
              <a:t>Le Pôle </a:t>
            </a:r>
            <a:br>
              <a:rPr lang="fr-FR" altLang="fr-FR" sz="3600" dirty="0">
                <a:solidFill>
                  <a:schemeClr val="bg1"/>
                </a:solidFill>
              </a:rPr>
            </a:br>
            <a:r>
              <a:rPr lang="fr-FR" altLang="fr-FR" sz="3600" dirty="0">
                <a:solidFill>
                  <a:schemeClr val="bg1"/>
                </a:solidFill>
              </a:rPr>
              <a:t>« COMPETITION »</a:t>
            </a:r>
          </a:p>
        </p:txBody>
      </p:sp>
      <p:sp>
        <p:nvSpPr>
          <p:cNvPr id="4099" name="Rectangle 3">
            <a:extLst>
              <a:ext uri="{FF2B5EF4-FFF2-40B4-BE49-F238E27FC236}">
                <a16:creationId xmlns:a16="http://schemas.microsoft.com/office/drawing/2014/main" id="{C5641A8D-4616-4EAF-B684-6E261F33F375}"/>
              </a:ext>
            </a:extLst>
          </p:cNvPr>
          <p:cNvSpPr>
            <a:spLocks noGrp="1" noChangeArrowheads="1"/>
          </p:cNvSpPr>
          <p:nvPr>
            <p:ph type="body" idx="1"/>
          </p:nvPr>
        </p:nvSpPr>
        <p:spPr>
          <a:xfrm>
            <a:off x="1992313" y="1844676"/>
            <a:ext cx="8229600" cy="4752975"/>
          </a:xfrm>
        </p:spPr>
        <p:txBody>
          <a:bodyPr/>
          <a:lstStyle/>
          <a:p>
            <a:pPr eaLnBrk="1" hangingPunct="1">
              <a:defRPr/>
            </a:pPr>
            <a:r>
              <a:rPr lang="fr-FR" altLang="fr-FR" dirty="0">
                <a:solidFill>
                  <a:schemeClr val="bg1"/>
                </a:solidFill>
              </a:rPr>
              <a:t>Protocole version 5…</a:t>
            </a:r>
          </a:p>
          <a:p>
            <a:pPr eaLnBrk="1" hangingPunct="1">
              <a:defRPr/>
            </a:pPr>
            <a:r>
              <a:rPr lang="fr-FR" altLang="fr-FR" dirty="0">
                <a:solidFill>
                  <a:schemeClr val="bg1"/>
                </a:solidFill>
              </a:rPr>
              <a:t>Le Championnat Seniors</a:t>
            </a:r>
          </a:p>
          <a:p>
            <a:pPr eaLnBrk="1" hangingPunct="1">
              <a:defRPr/>
            </a:pPr>
            <a:r>
              <a:rPr lang="fr-FR" altLang="fr-FR" dirty="0">
                <a:solidFill>
                  <a:schemeClr val="bg1"/>
                </a:solidFill>
              </a:rPr>
              <a:t>Le Challenge Harmonie Mutuelle</a:t>
            </a:r>
          </a:p>
          <a:p>
            <a:pPr eaLnBrk="1" hangingPunct="1">
              <a:defRPr/>
            </a:pPr>
            <a:r>
              <a:rPr lang="fr-FR" altLang="fr-FR" dirty="0">
                <a:solidFill>
                  <a:schemeClr val="bg1"/>
                </a:solidFill>
              </a:rPr>
              <a:t>Critérium Fédéral : </a:t>
            </a:r>
          </a:p>
          <a:p>
            <a:pPr eaLnBrk="1" hangingPunct="1">
              <a:defRPr/>
            </a:pPr>
            <a:r>
              <a:rPr lang="fr-FR" altLang="fr-FR" dirty="0">
                <a:solidFill>
                  <a:schemeClr val="bg1"/>
                </a:solidFill>
              </a:rPr>
              <a:t>Les Organisations</a:t>
            </a:r>
          </a:p>
          <a:p>
            <a:pPr eaLnBrk="1" hangingPunct="1">
              <a:defRPr/>
            </a:pPr>
            <a:r>
              <a:rPr lang="fr-FR" altLang="fr-FR" dirty="0">
                <a:solidFill>
                  <a:schemeClr val="bg1"/>
                </a:solidFill>
              </a:rPr>
              <a:t>Le Mémento : Supprimé depuis janvier.</a:t>
            </a:r>
          </a:p>
          <a:p>
            <a:pPr eaLnBrk="1" hangingPunct="1">
              <a:defRPr/>
            </a:pPr>
            <a:r>
              <a:rPr lang="fr-FR" altLang="fr-FR" dirty="0">
                <a:solidFill>
                  <a:schemeClr val="bg1"/>
                </a:solidFill>
              </a:rPr>
              <a:t>Infos diverses</a:t>
            </a:r>
          </a:p>
          <a:p>
            <a:pPr marL="0" indent="0">
              <a:buNone/>
              <a:defRPr/>
            </a:pPr>
            <a:endParaRPr lang="fr-FR" altLang="fr-FR" dirty="0">
              <a:solidFill>
                <a:schemeClr val="bg1"/>
              </a:solidFill>
            </a:endParaRPr>
          </a:p>
          <a:p>
            <a:pPr eaLnBrk="1" hangingPunct="1">
              <a:defRPr/>
            </a:pPr>
            <a:endParaRPr lang="fr-FR" altLang="fr-FR" dirty="0">
              <a:solidFill>
                <a:schemeClr val="bg1"/>
              </a:solidFill>
            </a:endParaRPr>
          </a:p>
          <a:p>
            <a:pPr eaLnBrk="1" hangingPunct="1">
              <a:defRPr/>
            </a:pPr>
            <a:endParaRPr lang="fr-FR" altLang="fr-FR" dirty="0">
              <a:solidFill>
                <a:schemeClr val="bg1"/>
              </a:solidFill>
            </a:endParaRP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61D9FC83-8E48-4FED-BF26-2ADDD391857B}"/>
              </a:ext>
            </a:extLst>
          </p:cNvPr>
          <p:cNvSpPr>
            <a:spLocks noGrp="1" noChangeArrowheads="1"/>
          </p:cNvSpPr>
          <p:nvPr>
            <p:ph type="title"/>
          </p:nvPr>
        </p:nvSpPr>
        <p:spPr>
          <a:xfrm>
            <a:off x="1981200" y="274639"/>
            <a:ext cx="8229600" cy="890587"/>
          </a:xfrm>
        </p:spPr>
        <p:txBody>
          <a:bodyPr/>
          <a:lstStyle/>
          <a:p>
            <a:r>
              <a:rPr lang="fr-FR" altLang="fr-FR" sz="4000" b="1" dirty="0">
                <a:solidFill>
                  <a:schemeClr val="bg1"/>
                </a:solidFill>
              </a:rPr>
              <a:t>PROTOCOLE version 5</a:t>
            </a:r>
          </a:p>
        </p:txBody>
      </p:sp>
      <p:pic>
        <p:nvPicPr>
          <p:cNvPr id="6147" name="Espace réservé du contenu 4">
            <a:extLst>
              <a:ext uri="{FF2B5EF4-FFF2-40B4-BE49-F238E27FC236}">
                <a16:creationId xmlns:a16="http://schemas.microsoft.com/office/drawing/2014/main" id="{9D84FA41-5C41-4356-9A03-140773753F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165226"/>
            <a:ext cx="8332788" cy="5216525"/>
          </a:xfrm>
        </p:spPr>
      </p:pic>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a:extLst>
              <a:ext uri="{FF2B5EF4-FFF2-40B4-BE49-F238E27FC236}">
                <a16:creationId xmlns:a16="http://schemas.microsoft.com/office/drawing/2014/main" id="{7D6FFF6D-8D5B-4A04-B3A0-2FB678FD6814}"/>
              </a:ext>
            </a:extLst>
          </p:cNvPr>
          <p:cNvSpPr>
            <a:spLocks noGrp="1" noChangeArrowheads="1"/>
          </p:cNvSpPr>
          <p:nvPr>
            <p:ph idx="1"/>
          </p:nvPr>
        </p:nvSpPr>
        <p:spPr>
          <a:xfrm>
            <a:off x="1981200" y="5300663"/>
            <a:ext cx="8229600" cy="825500"/>
          </a:xfrm>
        </p:spPr>
        <p:txBody>
          <a:bodyPr/>
          <a:lstStyle/>
          <a:p>
            <a:endParaRPr lang="fr-FR" altLang="fr-FR"/>
          </a:p>
        </p:txBody>
      </p:sp>
      <p:pic>
        <p:nvPicPr>
          <p:cNvPr id="7171" name="Image 4">
            <a:extLst>
              <a:ext uri="{FF2B5EF4-FFF2-40B4-BE49-F238E27FC236}">
                <a16:creationId xmlns:a16="http://schemas.microsoft.com/office/drawing/2014/main" id="{4B3EA7D3-6527-4719-BB55-AC15C8FBA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8" r="3246"/>
          <a:stretch>
            <a:fillRect/>
          </a:stretch>
        </p:blipFill>
        <p:spPr bwMode="auto">
          <a:xfrm>
            <a:off x="1733550" y="115888"/>
            <a:ext cx="87518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 6">
            <a:extLst>
              <a:ext uri="{FF2B5EF4-FFF2-40B4-BE49-F238E27FC236}">
                <a16:creationId xmlns:a16="http://schemas.microsoft.com/office/drawing/2014/main" id="{6260A9D2-6EF7-417C-BE4C-0F66D4073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0" t="2444" r="735" b="2443"/>
          <a:stretch>
            <a:fillRect/>
          </a:stretch>
        </p:blipFill>
        <p:spPr bwMode="auto">
          <a:xfrm>
            <a:off x="1706564" y="2420939"/>
            <a:ext cx="88868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268D4ECC-83B4-441B-A593-6E1C97AC359B}"/>
              </a:ext>
            </a:extLst>
          </p:cNvPr>
          <p:cNvSpPr>
            <a:spLocks noGrp="1" noChangeArrowheads="1"/>
          </p:cNvSpPr>
          <p:nvPr>
            <p:ph type="body" idx="1"/>
          </p:nvPr>
        </p:nvSpPr>
        <p:spPr>
          <a:xfrm>
            <a:off x="1919289" y="1592263"/>
            <a:ext cx="8497887" cy="4932362"/>
          </a:xfrm>
        </p:spPr>
        <p:txBody>
          <a:bodyPr/>
          <a:lstStyle/>
          <a:p>
            <a:pPr lvl="1">
              <a:defRPr/>
            </a:pPr>
            <a:endParaRPr lang="fr-FR" altLang="fr-FR" sz="1400" b="1" dirty="0">
              <a:solidFill>
                <a:schemeClr val="bg1"/>
              </a:solidFill>
              <a:latin typeface="+mj-lt"/>
            </a:endParaRPr>
          </a:p>
          <a:p>
            <a:pPr>
              <a:defRPr/>
            </a:pPr>
            <a:r>
              <a:rPr lang="fr-FR" sz="2400" dirty="0">
                <a:solidFill>
                  <a:schemeClr val="bg1"/>
                </a:solidFill>
              </a:rPr>
              <a:t>D0 (rappel) : les 1</a:t>
            </a:r>
            <a:r>
              <a:rPr lang="fr-FR" sz="2400" baseline="30000" dirty="0">
                <a:solidFill>
                  <a:schemeClr val="bg1"/>
                </a:solidFill>
              </a:rPr>
              <a:t>ers</a:t>
            </a:r>
            <a:r>
              <a:rPr lang="fr-FR" sz="2400" dirty="0">
                <a:solidFill>
                  <a:schemeClr val="bg1"/>
                </a:solidFill>
              </a:rPr>
              <a:t> de chaque poule D0 et le meilleur 2</a:t>
            </a:r>
            <a:r>
              <a:rPr lang="fr-FR" sz="2400" baseline="30000" dirty="0">
                <a:solidFill>
                  <a:schemeClr val="bg1"/>
                </a:solidFill>
              </a:rPr>
              <a:t>ème</a:t>
            </a:r>
            <a:r>
              <a:rPr lang="fr-FR" sz="2400" dirty="0">
                <a:solidFill>
                  <a:schemeClr val="bg1"/>
                </a:solidFill>
              </a:rPr>
              <a:t>  montent en R3 à chaque phase.</a:t>
            </a:r>
          </a:p>
          <a:p>
            <a:pPr>
              <a:defRPr/>
            </a:pPr>
            <a:r>
              <a:rPr lang="fr-FR" sz="2400" u="sng" dirty="0">
                <a:solidFill>
                  <a:schemeClr val="bg1"/>
                </a:solidFill>
              </a:rPr>
              <a:t>Rappel : Fin de phase 2</a:t>
            </a:r>
            <a:endParaRPr lang="fr-FR" sz="2000" u="sng" dirty="0">
              <a:solidFill>
                <a:schemeClr val="bg1"/>
              </a:solidFill>
            </a:endParaRPr>
          </a:p>
          <a:p>
            <a:pPr>
              <a:defRPr/>
            </a:pPr>
            <a:r>
              <a:rPr lang="fr-FR" sz="2400" dirty="0">
                <a:solidFill>
                  <a:schemeClr val="bg1"/>
                </a:solidFill>
              </a:rPr>
              <a:t>Si 4 descentes où plus de région : maintien des 3 poules de D0.</a:t>
            </a:r>
            <a:endParaRPr lang="fr-FR" sz="2000" dirty="0">
              <a:solidFill>
                <a:schemeClr val="bg1"/>
              </a:solidFill>
            </a:endParaRPr>
          </a:p>
          <a:p>
            <a:pPr>
              <a:defRPr/>
            </a:pPr>
            <a:r>
              <a:rPr lang="fr-FR" sz="2400" dirty="0">
                <a:solidFill>
                  <a:schemeClr val="bg1"/>
                </a:solidFill>
              </a:rPr>
              <a:t>Si moins de 4 descentes, retour à 2 poules de D0.</a:t>
            </a:r>
          </a:p>
          <a:p>
            <a:pPr>
              <a:defRPr/>
            </a:pPr>
            <a:endParaRPr lang="fr-FR" sz="2000" dirty="0">
              <a:solidFill>
                <a:schemeClr val="bg1"/>
              </a:solidFill>
            </a:endParaRPr>
          </a:p>
          <a:p>
            <a:pPr>
              <a:defRPr/>
            </a:pPr>
            <a:r>
              <a:rPr lang="fr-FR" sz="2400" dirty="0">
                <a:solidFill>
                  <a:schemeClr val="bg1"/>
                </a:solidFill>
              </a:rPr>
              <a:t>D3 : Suppression d’une poule (6 poules)</a:t>
            </a:r>
          </a:p>
          <a:p>
            <a:pPr>
              <a:defRPr/>
            </a:pPr>
            <a:endParaRPr lang="fr-FR" sz="2400" dirty="0">
              <a:solidFill>
                <a:schemeClr val="bg1"/>
              </a:solidFill>
            </a:endParaRPr>
          </a:p>
          <a:p>
            <a:pPr>
              <a:defRPr/>
            </a:pPr>
            <a:r>
              <a:rPr lang="fr-FR" sz="2400" dirty="0">
                <a:solidFill>
                  <a:schemeClr val="bg1"/>
                </a:solidFill>
              </a:rPr>
              <a:t>D4 : 5 poules à 7 équipes sur les 7.</a:t>
            </a:r>
            <a:endParaRPr lang="fr-FR" sz="2000" dirty="0">
              <a:solidFill>
                <a:schemeClr val="bg1"/>
              </a:solidFill>
            </a:endParaRPr>
          </a:p>
          <a:p>
            <a:pPr>
              <a:defRPr/>
            </a:pPr>
            <a:endParaRPr lang="fr-FR" sz="2000" dirty="0">
              <a:solidFill>
                <a:schemeClr val="bg1"/>
              </a:solidFill>
            </a:endParaRPr>
          </a:p>
          <a:p>
            <a:pPr lvl="1">
              <a:defRPr/>
            </a:pPr>
            <a:endParaRPr lang="fr-FR" altLang="fr-FR" sz="1400" b="1" dirty="0">
              <a:solidFill>
                <a:schemeClr val="bg1"/>
              </a:solidFill>
              <a:latin typeface="+mj-lt"/>
            </a:endParaRPr>
          </a:p>
          <a:p>
            <a:pPr marL="457200" lvl="1" indent="0">
              <a:buNone/>
              <a:defRPr/>
            </a:pPr>
            <a:endParaRPr lang="fr-FR" altLang="fr-FR" sz="1200" b="1" dirty="0">
              <a:solidFill>
                <a:schemeClr val="bg1"/>
              </a:solidFill>
              <a:latin typeface="Comic Sans MS" pitchFamily="66" charset="0"/>
            </a:endParaRPr>
          </a:p>
          <a:p>
            <a:pPr marL="457200" lvl="1" indent="0">
              <a:buNone/>
              <a:defRPr/>
            </a:pPr>
            <a:endParaRPr lang="fr-FR" altLang="fr-FR" sz="1600" b="1" dirty="0">
              <a:solidFill>
                <a:schemeClr val="bg1"/>
              </a:solidFill>
              <a:latin typeface="Comic Sans MS" pitchFamily="66" charset="0"/>
            </a:endParaRPr>
          </a:p>
          <a:p>
            <a:pPr lvl="1">
              <a:defRPr/>
            </a:pPr>
            <a:endParaRPr lang="fr-FR" altLang="fr-FR" sz="1600" b="1" dirty="0">
              <a:solidFill>
                <a:schemeClr val="bg1"/>
              </a:solidFill>
              <a:latin typeface="Comic Sans MS" pitchFamily="66" charset="0"/>
            </a:endParaRPr>
          </a:p>
          <a:p>
            <a:pPr lvl="1">
              <a:defRPr/>
            </a:pPr>
            <a:endParaRPr lang="fr-FR" altLang="fr-FR" sz="1600" b="1" dirty="0">
              <a:solidFill>
                <a:schemeClr val="bg1"/>
              </a:solidFill>
              <a:latin typeface="Comic Sans MS" pitchFamily="66" charset="0"/>
            </a:endParaRPr>
          </a:p>
          <a:p>
            <a:pPr>
              <a:defRPr/>
            </a:pPr>
            <a:endParaRPr lang="fr-FR" altLang="fr-FR" sz="1200" dirty="0">
              <a:solidFill>
                <a:schemeClr val="bg1"/>
              </a:solidFill>
              <a:latin typeface="Comic Sans MS" pitchFamily="66" charset="0"/>
            </a:endParaRPr>
          </a:p>
          <a:p>
            <a:pPr eaLnBrk="1" hangingPunct="1">
              <a:lnSpc>
                <a:spcPct val="80000"/>
              </a:lnSpc>
              <a:defRPr/>
            </a:pPr>
            <a:endParaRPr lang="fr-FR" altLang="fr-FR" sz="800" dirty="0">
              <a:solidFill>
                <a:schemeClr val="bg1"/>
              </a:solidFill>
            </a:endParaRPr>
          </a:p>
        </p:txBody>
      </p:sp>
      <p:sp>
        <p:nvSpPr>
          <p:cNvPr id="8195" name="Rectangle 2">
            <a:extLst>
              <a:ext uri="{FF2B5EF4-FFF2-40B4-BE49-F238E27FC236}">
                <a16:creationId xmlns:a16="http://schemas.microsoft.com/office/drawing/2014/main" id="{16C8A473-1501-4216-AFA2-3574638D1D2B}"/>
              </a:ext>
            </a:extLst>
          </p:cNvPr>
          <p:cNvSpPr>
            <a:spLocks noGrp="1" noChangeArrowheads="1"/>
          </p:cNvSpPr>
          <p:nvPr>
            <p:ph type="title"/>
          </p:nvPr>
        </p:nvSpPr>
        <p:spPr>
          <a:xfrm>
            <a:off x="1919289" y="333375"/>
            <a:ext cx="8524875" cy="1512888"/>
          </a:xfrm>
        </p:spPr>
        <p:txBody>
          <a:bodyPr/>
          <a:lstStyle/>
          <a:p>
            <a:pPr eaLnBrk="1" hangingPunct="1"/>
            <a:r>
              <a:rPr lang="fr-FR" altLang="fr-FR" sz="3200" b="1" dirty="0">
                <a:solidFill>
                  <a:schemeClr val="bg1"/>
                </a:solidFill>
              </a:rPr>
              <a:t>LE CHAMPIONNAT SENIORS</a:t>
            </a: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58159778-B0AC-426C-8F6E-9289FDD4F953}"/>
              </a:ext>
            </a:extLst>
          </p:cNvPr>
          <p:cNvSpPr>
            <a:spLocks noGrp="1" noChangeArrowheads="1"/>
          </p:cNvSpPr>
          <p:nvPr>
            <p:ph type="body" idx="1"/>
          </p:nvPr>
        </p:nvSpPr>
        <p:spPr>
          <a:xfrm>
            <a:off x="1992313" y="1557338"/>
            <a:ext cx="8229600" cy="4851400"/>
          </a:xfrm>
        </p:spPr>
        <p:txBody>
          <a:bodyPr>
            <a:normAutofit lnSpcReduction="10000"/>
          </a:bodyPr>
          <a:lstStyle/>
          <a:p>
            <a:pPr marL="0" indent="0">
              <a:buNone/>
              <a:defRPr/>
            </a:pPr>
            <a:endParaRPr lang="fr-FR" sz="2000" dirty="0">
              <a:solidFill>
                <a:schemeClr val="bg1"/>
              </a:solidFill>
            </a:endParaRPr>
          </a:p>
          <a:p>
            <a:pPr>
              <a:defRPr/>
            </a:pPr>
            <a:r>
              <a:rPr lang="fr-FR" sz="2400" u="sng" dirty="0">
                <a:solidFill>
                  <a:schemeClr val="bg1"/>
                </a:solidFill>
              </a:rPr>
              <a:t>Nouveautés : plus que 3 divisions</a:t>
            </a:r>
          </a:p>
          <a:p>
            <a:pPr>
              <a:defRPr/>
            </a:pPr>
            <a:endParaRPr lang="fr-FR" sz="2000" dirty="0">
              <a:solidFill>
                <a:schemeClr val="bg1"/>
              </a:solidFill>
            </a:endParaRPr>
          </a:p>
          <a:p>
            <a:pPr>
              <a:defRPr/>
            </a:pPr>
            <a:r>
              <a:rPr lang="fr-FR" sz="2400" dirty="0">
                <a:solidFill>
                  <a:schemeClr val="bg1"/>
                </a:solidFill>
              </a:rPr>
              <a:t>moins de 2000 pts </a:t>
            </a:r>
            <a:r>
              <a:rPr lang="fr-FR" sz="2000" dirty="0">
                <a:solidFill>
                  <a:schemeClr val="bg1"/>
                </a:solidFill>
              </a:rPr>
              <a:t>(Total des points des 2 joueurs)</a:t>
            </a:r>
          </a:p>
          <a:p>
            <a:pPr>
              <a:defRPr/>
            </a:pPr>
            <a:endParaRPr lang="fr-FR" sz="2000" dirty="0">
              <a:solidFill>
                <a:schemeClr val="bg1"/>
              </a:solidFill>
            </a:endParaRPr>
          </a:p>
          <a:p>
            <a:pPr>
              <a:defRPr/>
            </a:pPr>
            <a:r>
              <a:rPr lang="fr-FR" sz="2400" dirty="0">
                <a:solidFill>
                  <a:schemeClr val="bg1"/>
                </a:solidFill>
              </a:rPr>
              <a:t>moins de 3000 pts</a:t>
            </a:r>
          </a:p>
          <a:p>
            <a:pPr>
              <a:defRPr/>
            </a:pPr>
            <a:endParaRPr lang="fr-FR" sz="2000" dirty="0">
              <a:solidFill>
                <a:schemeClr val="bg1"/>
              </a:solidFill>
            </a:endParaRPr>
          </a:p>
          <a:p>
            <a:pPr>
              <a:defRPr/>
            </a:pPr>
            <a:r>
              <a:rPr lang="fr-FR" sz="2400" dirty="0">
                <a:solidFill>
                  <a:schemeClr val="bg1"/>
                </a:solidFill>
              </a:rPr>
              <a:t>Division Loisirs (Licences promos)</a:t>
            </a:r>
            <a:endParaRPr lang="fr-FR" sz="2000" dirty="0">
              <a:solidFill>
                <a:schemeClr val="bg1"/>
              </a:solidFill>
            </a:endParaRPr>
          </a:p>
          <a:p>
            <a:pPr>
              <a:defRPr/>
            </a:pPr>
            <a:endParaRPr lang="fr-FR" sz="2000" dirty="0">
              <a:solidFill>
                <a:schemeClr val="bg1"/>
              </a:solidFill>
            </a:endParaRPr>
          </a:p>
          <a:p>
            <a:pPr>
              <a:defRPr/>
            </a:pPr>
            <a:r>
              <a:rPr lang="fr-FR" sz="2400" dirty="0">
                <a:solidFill>
                  <a:schemeClr val="bg1"/>
                </a:solidFill>
              </a:rPr>
              <a:t>Possibilité de composer l’équipe avec 2 joueurs de  2 clubs différents.</a:t>
            </a:r>
          </a:p>
          <a:p>
            <a:pPr>
              <a:defRPr/>
            </a:pPr>
            <a:r>
              <a:rPr lang="fr-FR" sz="2400" u="sng" dirty="0">
                <a:solidFill>
                  <a:schemeClr val="bg1"/>
                </a:solidFill>
              </a:rPr>
              <a:t>Une affiche sera envoyée aux clubs</a:t>
            </a:r>
            <a:r>
              <a:rPr lang="fr-FR" u="sng" dirty="0">
                <a:solidFill>
                  <a:schemeClr val="bg1"/>
                </a:solidFill>
              </a:rPr>
              <a:t>.</a:t>
            </a:r>
            <a:endParaRPr lang="fr-FR" sz="2400" dirty="0">
              <a:solidFill>
                <a:schemeClr val="bg1"/>
              </a:solidFill>
            </a:endParaRPr>
          </a:p>
          <a:p>
            <a:pPr marL="914400" lvl="2" indent="0">
              <a:buNone/>
              <a:defRPr/>
            </a:pPr>
            <a:endParaRPr lang="fr-FR" altLang="fr-FR" sz="1400" b="1" dirty="0">
              <a:solidFill>
                <a:schemeClr val="bg1"/>
              </a:solidFill>
              <a:latin typeface="+mj-lt"/>
            </a:endParaRPr>
          </a:p>
          <a:p>
            <a:pPr marL="914400" lvl="2" indent="0">
              <a:buNone/>
              <a:defRPr/>
            </a:pPr>
            <a:endParaRPr lang="fr-FR" altLang="fr-FR" sz="1400" b="1" dirty="0">
              <a:solidFill>
                <a:schemeClr val="bg1"/>
              </a:solidFill>
              <a:latin typeface="+mj-lt"/>
            </a:endParaRPr>
          </a:p>
          <a:p>
            <a:pPr marL="457200" lvl="1" indent="0">
              <a:buNone/>
              <a:defRPr/>
            </a:pPr>
            <a:endParaRPr lang="fr-FR" altLang="fr-FR" sz="1200" b="1" dirty="0">
              <a:solidFill>
                <a:schemeClr val="bg1"/>
              </a:solidFill>
              <a:latin typeface="Comic Sans MS" pitchFamily="66" charset="0"/>
            </a:endParaRPr>
          </a:p>
          <a:p>
            <a:pPr marL="457200" lvl="1" indent="0">
              <a:buNone/>
              <a:defRPr/>
            </a:pPr>
            <a:endParaRPr lang="fr-FR" altLang="fr-FR" sz="1600" b="1" dirty="0">
              <a:solidFill>
                <a:schemeClr val="bg1"/>
              </a:solidFill>
              <a:latin typeface="Comic Sans MS" pitchFamily="66" charset="0"/>
            </a:endParaRPr>
          </a:p>
          <a:p>
            <a:pPr lvl="1">
              <a:defRPr/>
            </a:pPr>
            <a:endParaRPr lang="fr-FR" altLang="fr-FR" sz="1600" b="1" dirty="0">
              <a:solidFill>
                <a:schemeClr val="bg1"/>
              </a:solidFill>
              <a:latin typeface="Comic Sans MS" pitchFamily="66" charset="0"/>
            </a:endParaRPr>
          </a:p>
          <a:p>
            <a:pPr lvl="1">
              <a:defRPr/>
            </a:pPr>
            <a:endParaRPr lang="fr-FR" altLang="fr-FR" sz="1600" b="1" dirty="0">
              <a:solidFill>
                <a:schemeClr val="bg1"/>
              </a:solidFill>
              <a:latin typeface="Comic Sans MS" pitchFamily="66" charset="0"/>
            </a:endParaRPr>
          </a:p>
          <a:p>
            <a:pPr>
              <a:defRPr/>
            </a:pPr>
            <a:endParaRPr lang="fr-FR" altLang="fr-FR" sz="1200" dirty="0">
              <a:solidFill>
                <a:schemeClr val="bg1"/>
              </a:solidFill>
              <a:latin typeface="Comic Sans MS" pitchFamily="66" charset="0"/>
            </a:endParaRPr>
          </a:p>
          <a:p>
            <a:pPr eaLnBrk="1" hangingPunct="1">
              <a:lnSpc>
                <a:spcPct val="80000"/>
              </a:lnSpc>
              <a:defRPr/>
            </a:pPr>
            <a:endParaRPr lang="fr-FR" altLang="fr-FR" sz="800" dirty="0">
              <a:solidFill>
                <a:schemeClr val="bg1"/>
              </a:solidFill>
            </a:endParaRPr>
          </a:p>
        </p:txBody>
      </p:sp>
      <p:sp>
        <p:nvSpPr>
          <p:cNvPr id="9219" name="Rectangle 2">
            <a:extLst>
              <a:ext uri="{FF2B5EF4-FFF2-40B4-BE49-F238E27FC236}">
                <a16:creationId xmlns:a16="http://schemas.microsoft.com/office/drawing/2014/main" id="{1CECAEC8-47BD-4737-A58B-E60409BFAAEF}"/>
              </a:ext>
            </a:extLst>
          </p:cNvPr>
          <p:cNvSpPr>
            <a:spLocks noGrp="1" noChangeArrowheads="1"/>
          </p:cNvSpPr>
          <p:nvPr>
            <p:ph type="title"/>
          </p:nvPr>
        </p:nvSpPr>
        <p:spPr>
          <a:xfrm>
            <a:off x="1504336" y="260350"/>
            <a:ext cx="8479454" cy="1512888"/>
          </a:xfrm>
        </p:spPr>
        <p:txBody>
          <a:bodyPr/>
          <a:lstStyle/>
          <a:p>
            <a:pPr eaLnBrk="1" hangingPunct="1"/>
            <a:r>
              <a:rPr lang="fr-FR" altLang="fr-FR" sz="3600" b="1" dirty="0">
                <a:solidFill>
                  <a:schemeClr val="bg1"/>
                </a:solidFill>
              </a:rPr>
              <a:t>LE CHALLENGE HARMONIE MUTUELLE</a:t>
            </a: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6E3BEBFB-FF3D-4BC2-B056-FE5D7B80A476}"/>
              </a:ext>
            </a:extLst>
          </p:cNvPr>
          <p:cNvSpPr>
            <a:spLocks noGrp="1" noChangeArrowheads="1"/>
          </p:cNvSpPr>
          <p:nvPr>
            <p:ph type="body" idx="1"/>
          </p:nvPr>
        </p:nvSpPr>
        <p:spPr>
          <a:xfrm>
            <a:off x="412955" y="1230314"/>
            <a:ext cx="11267768" cy="5367337"/>
          </a:xfrm>
        </p:spPr>
        <p:txBody>
          <a:bodyPr>
            <a:normAutofit lnSpcReduction="10000"/>
          </a:bodyPr>
          <a:lstStyle/>
          <a:p>
            <a:pPr lvl="1">
              <a:buFont typeface="Wingdings" panose="05000000000000000000" pitchFamily="2" charset="2"/>
              <a:buChar char="§"/>
              <a:defRPr/>
            </a:pPr>
            <a:r>
              <a:rPr lang="fr-FR" altLang="fr-FR" dirty="0">
                <a:solidFill>
                  <a:schemeClr val="bg1"/>
                </a:solidFill>
                <a:latin typeface="Comic Sans MS" panose="030F0702030302020204" pitchFamily="66" charset="0"/>
              </a:rPr>
              <a:t>Maintien des parties au meilleur des 3 manches des divisions : D2, D3, D4 pour les CG, MG BG et </a:t>
            </a:r>
            <a:r>
              <a:rPr lang="fr-FR" altLang="fr-FR" u="sng" dirty="0">
                <a:solidFill>
                  <a:schemeClr val="bg1"/>
                </a:solidFill>
                <a:latin typeface="Comic Sans MS" panose="030F0702030302020204" pitchFamily="66" charset="0"/>
              </a:rPr>
              <a:t>PG D1 </a:t>
            </a:r>
            <a:r>
              <a:rPr lang="fr-FR" altLang="fr-FR" dirty="0">
                <a:solidFill>
                  <a:schemeClr val="bg1"/>
                </a:solidFill>
                <a:latin typeface="Comic Sans MS" panose="030F0702030302020204" pitchFamily="66" charset="0"/>
              </a:rPr>
              <a:t>au meilleur des 3 manches.</a:t>
            </a:r>
          </a:p>
          <a:p>
            <a:pPr lvl="1">
              <a:buFont typeface="Wingdings" panose="05000000000000000000" pitchFamily="2" charset="2"/>
              <a:buChar char="§"/>
              <a:defRPr/>
            </a:pPr>
            <a:endParaRPr lang="fr-FR" altLang="fr-FR" b="1" dirty="0">
              <a:solidFill>
                <a:schemeClr val="bg1"/>
              </a:solidFill>
              <a:latin typeface="Comic Sans MS" panose="030F0702030302020204" pitchFamily="66" charset="0"/>
            </a:endParaRPr>
          </a:p>
          <a:p>
            <a:pPr>
              <a:defRPr/>
            </a:pPr>
            <a:r>
              <a:rPr lang="fr-FR" altLang="fr-FR" sz="2400" u="sng" dirty="0">
                <a:solidFill>
                  <a:schemeClr val="bg1"/>
                </a:solidFill>
              </a:rPr>
              <a:t>Rappel : Forfait</a:t>
            </a:r>
          </a:p>
          <a:p>
            <a:pPr>
              <a:defRPr/>
            </a:pPr>
            <a:r>
              <a:rPr lang="fr-FR" altLang="fr-FR" sz="2400" dirty="0">
                <a:solidFill>
                  <a:schemeClr val="bg1"/>
                </a:solidFill>
              </a:rPr>
              <a:t>Pour un 1er forfait excusé et justifié entrant dans la liste des absences à  définie par la commission sportive fédérale : </a:t>
            </a:r>
          </a:p>
          <a:p>
            <a:pPr lvl="1">
              <a:defRPr/>
            </a:pPr>
            <a:r>
              <a:rPr lang="fr-FR" altLang="fr-FR" dirty="0">
                <a:solidFill>
                  <a:schemeClr val="bg1"/>
                </a:solidFill>
              </a:rPr>
              <a:t>Voyages scolaires, Service National Universel, décès (parents, enfants), le joueur est maintenu dans la division. Pour les autres premiers forfaits excusés, le joueur descend d’une division. Pour un 2ème forfait, si le 1er forfait était excusé et justifié, le joueur descend d’une division. Rajout - Certificat médical présenté pour le CD72</a:t>
            </a:r>
          </a:p>
          <a:p>
            <a:pPr>
              <a:defRPr/>
            </a:pPr>
            <a:r>
              <a:rPr lang="fr-FR" altLang="fr-FR" sz="2400" dirty="0">
                <a:solidFill>
                  <a:schemeClr val="bg1"/>
                </a:solidFill>
                <a:cs typeface="Arial" panose="020B0604020202020204" pitchFamily="34" charset="0"/>
              </a:rPr>
              <a:t>Inscription : Réunion Ligue 17 septembre. Pour les joueurs susceptibles de démarrer en régionale et en Nationale, inscrivez vos joueurs </a:t>
            </a:r>
            <a:r>
              <a:rPr lang="fr-FR" altLang="fr-FR" sz="2400" u="sng" dirty="0">
                <a:solidFill>
                  <a:schemeClr val="bg1"/>
                </a:solidFill>
                <a:cs typeface="Arial" panose="020B0604020202020204" pitchFamily="34" charset="0"/>
              </a:rPr>
              <a:t>sur SPID (Voir Procédure) </a:t>
            </a:r>
            <a:r>
              <a:rPr lang="fr-FR" altLang="fr-FR" sz="2400" dirty="0">
                <a:solidFill>
                  <a:schemeClr val="bg1"/>
                </a:solidFill>
                <a:cs typeface="Arial" panose="020B0604020202020204" pitchFamily="34" charset="0"/>
              </a:rPr>
              <a:t>avant le </a:t>
            </a:r>
            <a:r>
              <a:rPr lang="fr-FR" altLang="fr-FR" sz="2400" u="sng" dirty="0">
                <a:solidFill>
                  <a:schemeClr val="bg1"/>
                </a:solidFill>
                <a:cs typeface="Arial" panose="020B0604020202020204" pitchFamily="34" charset="0"/>
              </a:rPr>
              <a:t>15 septembre </a:t>
            </a:r>
            <a:r>
              <a:rPr lang="fr-FR" altLang="fr-FR" sz="2400" dirty="0">
                <a:solidFill>
                  <a:schemeClr val="bg1"/>
                </a:solidFill>
                <a:cs typeface="Arial" panose="020B0604020202020204" pitchFamily="34" charset="0"/>
              </a:rPr>
              <a:t>dernier délai.</a:t>
            </a:r>
          </a:p>
          <a:p>
            <a:pPr>
              <a:defRPr/>
            </a:pPr>
            <a:r>
              <a:rPr lang="fr-FR" altLang="fr-FR" sz="2400" dirty="0">
                <a:solidFill>
                  <a:schemeClr val="bg1"/>
                </a:solidFill>
                <a:cs typeface="Arial" panose="020B0604020202020204" pitchFamily="34" charset="0"/>
              </a:rPr>
              <a:t>Inscriptions départementales : Date limite : </a:t>
            </a:r>
            <a:r>
              <a:rPr lang="fr-FR" altLang="fr-FR" sz="2400" u="sng" dirty="0">
                <a:solidFill>
                  <a:schemeClr val="bg1"/>
                </a:solidFill>
                <a:cs typeface="Arial" panose="020B0604020202020204" pitchFamily="34" charset="0"/>
              </a:rPr>
              <a:t>23 septembre </a:t>
            </a:r>
          </a:p>
          <a:p>
            <a:pPr lvl="1">
              <a:defRPr/>
            </a:pPr>
            <a:r>
              <a:rPr lang="fr-FR" altLang="fr-FR" b="1" dirty="0">
                <a:solidFill>
                  <a:schemeClr val="bg1"/>
                </a:solidFill>
                <a:cs typeface="Arial" panose="020B0604020202020204" pitchFamily="34" charset="0"/>
              </a:rPr>
              <a:t>Les divisions diffusées le 25 septembre </a:t>
            </a:r>
            <a:r>
              <a:rPr lang="fr-FR" altLang="fr-FR" b="1" dirty="0" err="1">
                <a:solidFill>
                  <a:schemeClr val="bg1"/>
                </a:solidFill>
                <a:cs typeface="Arial" panose="020B0604020202020204" pitchFamily="34" charset="0"/>
              </a:rPr>
              <a:t>septembre</a:t>
            </a:r>
            <a:r>
              <a:rPr lang="fr-FR" altLang="fr-FR" b="1" dirty="0">
                <a:solidFill>
                  <a:schemeClr val="bg1"/>
                </a:solidFill>
                <a:cs typeface="Arial" panose="020B0604020202020204" pitchFamily="34" charset="0"/>
              </a:rPr>
              <a:t>.</a:t>
            </a:r>
            <a:endParaRPr lang="fr-FR" altLang="fr-FR" sz="1600" b="1" dirty="0">
              <a:solidFill>
                <a:schemeClr val="bg1"/>
              </a:solidFill>
              <a:latin typeface="Comic Sans MS" panose="030F0702030302020204" pitchFamily="66" charset="0"/>
            </a:endParaRPr>
          </a:p>
        </p:txBody>
      </p:sp>
      <p:sp>
        <p:nvSpPr>
          <p:cNvPr id="10243" name="Rectangle 2">
            <a:extLst>
              <a:ext uri="{FF2B5EF4-FFF2-40B4-BE49-F238E27FC236}">
                <a16:creationId xmlns:a16="http://schemas.microsoft.com/office/drawing/2014/main" id="{7C47E43D-5210-4CE6-BA26-1BA2F86E04C8}"/>
              </a:ext>
            </a:extLst>
          </p:cNvPr>
          <p:cNvSpPr>
            <a:spLocks noGrp="1" noChangeArrowheads="1"/>
          </p:cNvSpPr>
          <p:nvPr>
            <p:ph type="title"/>
          </p:nvPr>
        </p:nvSpPr>
        <p:spPr>
          <a:xfrm>
            <a:off x="1435510" y="258763"/>
            <a:ext cx="9002303" cy="1084262"/>
          </a:xfrm>
        </p:spPr>
        <p:txBody>
          <a:bodyPr/>
          <a:lstStyle/>
          <a:p>
            <a:pPr eaLnBrk="1" hangingPunct="1"/>
            <a:r>
              <a:rPr lang="fr-FR" altLang="fr-FR" sz="3600" b="1" dirty="0">
                <a:solidFill>
                  <a:schemeClr val="bg1"/>
                </a:solidFill>
              </a:rPr>
              <a:t>LE CRITERIUM FEDERAL</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3452904" y="1189620"/>
            <a:ext cx="5286255"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Quelques rappels</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ZoneTexte 7">
            <a:extLst>
              <a:ext uri="{FF2B5EF4-FFF2-40B4-BE49-F238E27FC236}">
                <a16:creationId xmlns:a16="http://schemas.microsoft.com/office/drawing/2014/main" id="{12F1D8B2-DB38-4D39-9650-DBD945EB2C0C}"/>
              </a:ext>
            </a:extLst>
          </p:cNvPr>
          <p:cNvSpPr txBox="1"/>
          <p:nvPr/>
        </p:nvSpPr>
        <p:spPr>
          <a:xfrm>
            <a:off x="0" y="2684206"/>
            <a:ext cx="12192000"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2800" dirty="0">
                <a:solidFill>
                  <a:schemeClr val="bg1"/>
                </a:solidFill>
              </a:rPr>
              <a:t>Port du masque obligatoire pendant la réunion</a:t>
            </a:r>
          </a:p>
          <a:p>
            <a:pPr marL="285750" indent="-285750">
              <a:spcAft>
                <a:spcPts val="600"/>
              </a:spcAft>
              <a:buFont typeface="Arial" panose="020B0604020202020204" pitchFamily="34" charset="0"/>
              <a:buChar char="•"/>
            </a:pPr>
            <a:endParaRPr lang="fr-FR" sz="2800" dirty="0">
              <a:solidFill>
                <a:schemeClr val="bg1"/>
              </a:solidFill>
            </a:endParaRPr>
          </a:p>
          <a:p>
            <a:pPr marL="285750" indent="-285750">
              <a:spcAft>
                <a:spcPts val="600"/>
              </a:spcAft>
              <a:buFont typeface="Arial" panose="020B0604020202020204" pitchFamily="34" charset="0"/>
              <a:buChar char="•"/>
            </a:pPr>
            <a:r>
              <a:rPr lang="fr-FR" sz="2800" dirty="0">
                <a:solidFill>
                  <a:schemeClr val="bg1"/>
                </a:solidFill>
              </a:rPr>
              <a:t>Vous pourrez posez vos questions à la fin de chaque thème</a:t>
            </a:r>
          </a:p>
          <a:p>
            <a:pPr marL="285750" indent="-285750">
              <a:spcAft>
                <a:spcPts val="600"/>
              </a:spcAft>
              <a:buFont typeface="Arial" panose="020B0604020202020204" pitchFamily="34" charset="0"/>
              <a:buChar char="•"/>
            </a:pPr>
            <a:endParaRPr lang="fr-FR" sz="2800" dirty="0">
              <a:solidFill>
                <a:schemeClr val="bg1"/>
              </a:solidFill>
            </a:endParaRPr>
          </a:p>
          <a:p>
            <a:pPr marL="285750" indent="-285750">
              <a:spcAft>
                <a:spcPts val="600"/>
              </a:spcAft>
              <a:buFont typeface="Arial" panose="020B0604020202020204" pitchFamily="34" charset="0"/>
              <a:buChar char="•"/>
            </a:pPr>
            <a:r>
              <a:rPr lang="fr-FR" sz="2800" dirty="0">
                <a:solidFill>
                  <a:schemeClr val="bg1"/>
                </a:solidFill>
              </a:rPr>
              <a:t>Pas de moment de convivialité en fin de réunion</a:t>
            </a:r>
          </a:p>
        </p:txBody>
      </p:sp>
      <p:pic>
        <p:nvPicPr>
          <p:cNvPr id="9" name="Image 8">
            <a:extLst>
              <a:ext uri="{FF2B5EF4-FFF2-40B4-BE49-F238E27FC236}">
                <a16:creationId xmlns:a16="http://schemas.microsoft.com/office/drawing/2014/main" id="{AA2D8384-59A5-444C-AAC9-70715152D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125885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A374658-505B-45C4-AAD5-5BB0B62B8CA2}"/>
              </a:ext>
            </a:extLst>
          </p:cNvPr>
          <p:cNvSpPr>
            <a:spLocks noGrp="1" noChangeArrowheads="1"/>
          </p:cNvSpPr>
          <p:nvPr>
            <p:ph type="body" idx="1"/>
          </p:nvPr>
        </p:nvSpPr>
        <p:spPr>
          <a:xfrm>
            <a:off x="609600" y="188913"/>
            <a:ext cx="9601200" cy="6553200"/>
          </a:xfrm>
        </p:spPr>
        <p:txBody>
          <a:bodyPr>
            <a:normAutofit/>
          </a:bodyPr>
          <a:lstStyle/>
          <a:p>
            <a:pPr marL="0" indent="0" algn="ctr">
              <a:buNone/>
              <a:defRPr/>
            </a:pPr>
            <a:r>
              <a:rPr lang="fr-FR" altLang="fr-FR" sz="1800" b="1" dirty="0">
                <a:solidFill>
                  <a:schemeClr val="bg1"/>
                </a:solidFill>
                <a:latin typeface="+mj-lt"/>
              </a:rPr>
              <a:t>LES ORGANISATIONS</a:t>
            </a:r>
          </a:p>
          <a:p>
            <a:pPr marL="457200" lvl="1" indent="0">
              <a:buNone/>
              <a:defRPr/>
            </a:pPr>
            <a:endParaRPr lang="fr-FR" altLang="fr-FR" sz="1800" b="1" dirty="0">
              <a:solidFill>
                <a:schemeClr val="bg1"/>
              </a:solidFill>
              <a:latin typeface="Comic Sans MS" pitchFamily="66" charset="0"/>
            </a:endParaRPr>
          </a:p>
          <a:p>
            <a:pPr lvl="1">
              <a:defRPr/>
            </a:pPr>
            <a:r>
              <a:rPr lang="fr-FR" altLang="fr-FR" sz="1800" u="sng" dirty="0">
                <a:solidFill>
                  <a:schemeClr val="bg1"/>
                </a:solidFill>
                <a:latin typeface="Comic Sans MS" pitchFamily="66" charset="0"/>
              </a:rPr>
              <a:t>Critérium Fédéral :</a:t>
            </a:r>
          </a:p>
          <a:p>
            <a:pPr lvl="1">
              <a:defRPr/>
            </a:pPr>
            <a:r>
              <a:rPr lang="fr-FR" altLang="fr-FR" sz="1800" dirty="0">
                <a:solidFill>
                  <a:schemeClr val="bg1"/>
                </a:solidFill>
                <a:latin typeface="Comic Sans MS" pitchFamily="66" charset="0"/>
              </a:rPr>
              <a:t>On va solliciter les clubs comme habituellement pour l’organisation des tours départementaux (fonction du nombre d’inscrits)</a:t>
            </a:r>
          </a:p>
          <a:p>
            <a:pPr lvl="1">
              <a:defRPr/>
            </a:pPr>
            <a:endParaRPr lang="fr-FR" altLang="fr-FR" sz="1800" dirty="0">
              <a:solidFill>
                <a:schemeClr val="bg1"/>
              </a:solidFill>
              <a:latin typeface="Comic Sans MS" pitchFamily="66" charset="0"/>
            </a:endParaRPr>
          </a:p>
          <a:p>
            <a:pPr lvl="1">
              <a:defRPr/>
            </a:pPr>
            <a:r>
              <a:rPr lang="fr-FR" altLang="fr-FR" sz="1800" u="sng" dirty="0">
                <a:solidFill>
                  <a:schemeClr val="bg1"/>
                </a:solidFill>
                <a:latin typeface="Comic Sans MS" pitchFamily="66" charset="0"/>
              </a:rPr>
              <a:t>Autre compétition :</a:t>
            </a:r>
          </a:p>
          <a:p>
            <a:pPr lvl="1">
              <a:defRPr/>
            </a:pPr>
            <a:r>
              <a:rPr lang="fr-FR" altLang="fr-FR" sz="1800" dirty="0">
                <a:solidFill>
                  <a:schemeClr val="bg1"/>
                </a:solidFill>
                <a:latin typeface="Comic Sans MS" pitchFamily="66" charset="0"/>
              </a:rPr>
              <a:t>Il reste quelques organisations à prendre</a:t>
            </a:r>
          </a:p>
          <a:p>
            <a:pPr lvl="1">
              <a:defRPr/>
            </a:pPr>
            <a:endParaRPr lang="fr-FR" altLang="fr-FR" sz="1800" b="1" dirty="0">
              <a:solidFill>
                <a:schemeClr val="bg1"/>
              </a:solidFill>
              <a:latin typeface="Comic Sans MS" pitchFamily="66" charset="0"/>
            </a:endParaRPr>
          </a:p>
          <a:p>
            <a:pPr lvl="4">
              <a:defRPr/>
            </a:pPr>
            <a:endParaRPr lang="fr-FR" altLang="fr-FR" b="1" dirty="0">
              <a:solidFill>
                <a:schemeClr val="bg1"/>
              </a:solidFill>
              <a:latin typeface="Comic Sans MS" pitchFamily="66" charset="0"/>
            </a:endParaRPr>
          </a:p>
          <a:p>
            <a:pPr lvl="2">
              <a:defRPr/>
            </a:pPr>
            <a:endParaRPr lang="fr-FR" altLang="fr-FR" sz="1800" dirty="0">
              <a:solidFill>
                <a:schemeClr val="bg1"/>
              </a:solidFill>
              <a:latin typeface="Comic Sans MS" pitchFamily="66" charset="0"/>
            </a:endParaRPr>
          </a:p>
          <a:p>
            <a:pPr eaLnBrk="1" hangingPunct="1">
              <a:lnSpc>
                <a:spcPct val="80000"/>
              </a:lnSpc>
              <a:defRPr/>
            </a:pPr>
            <a:endParaRPr lang="fr-FR" altLang="fr-FR" sz="1800" dirty="0">
              <a:solidFill>
                <a:schemeClr val="bg1"/>
              </a:solidFill>
            </a:endParaRPr>
          </a:p>
        </p:txBody>
      </p:sp>
      <p:pic>
        <p:nvPicPr>
          <p:cNvPr id="11267" name="Image 2">
            <a:extLst>
              <a:ext uri="{FF2B5EF4-FFF2-40B4-BE49-F238E27FC236}">
                <a16:creationId xmlns:a16="http://schemas.microsoft.com/office/drawing/2014/main" id="{F4263A09-4B5E-4899-AE3D-421F08C24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219553"/>
            <a:ext cx="836295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Espace réservé du contenu 4">
            <a:extLst>
              <a:ext uri="{FF2B5EF4-FFF2-40B4-BE49-F238E27FC236}">
                <a16:creationId xmlns:a16="http://schemas.microsoft.com/office/drawing/2014/main" id="{C62A81A1-EEA3-4A43-8C6D-E174F65C87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356" r="14735"/>
          <a:stretch>
            <a:fillRect/>
          </a:stretch>
        </p:blipFill>
        <p:spPr>
          <a:xfrm>
            <a:off x="3071814" y="495300"/>
            <a:ext cx="5761037" cy="6243638"/>
          </a:xfrm>
        </p:spPr>
      </p:pic>
      <p:sp>
        <p:nvSpPr>
          <p:cNvPr id="13315" name="ZoneTexte 6">
            <a:extLst>
              <a:ext uri="{FF2B5EF4-FFF2-40B4-BE49-F238E27FC236}">
                <a16:creationId xmlns:a16="http://schemas.microsoft.com/office/drawing/2014/main" id="{7B30909B-72D8-4E45-896C-7BF0FC56C790}"/>
              </a:ext>
            </a:extLst>
          </p:cNvPr>
          <p:cNvSpPr txBox="1">
            <a:spLocks noChangeArrowheads="1"/>
          </p:cNvSpPr>
          <p:nvPr/>
        </p:nvSpPr>
        <p:spPr bwMode="auto">
          <a:xfrm>
            <a:off x="4151313" y="125414"/>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1"/>
              <a:t>EPREUVES DEPARTEMENTALES</a:t>
            </a:r>
            <a:r>
              <a:rPr lang="fr-FR" altLang="fr-FR" sz="1800"/>
              <a:t> </a:t>
            </a: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a:extLst>
              <a:ext uri="{FF2B5EF4-FFF2-40B4-BE49-F238E27FC236}">
                <a16:creationId xmlns:a16="http://schemas.microsoft.com/office/drawing/2014/main" id="{4AB312E0-64B6-4282-A24E-C177E7208F92}"/>
              </a:ext>
            </a:extLst>
          </p:cNvPr>
          <p:cNvSpPr>
            <a:spLocks noGrp="1" noChangeArrowheads="1"/>
          </p:cNvSpPr>
          <p:nvPr>
            <p:ph idx="1"/>
          </p:nvPr>
        </p:nvSpPr>
        <p:spPr>
          <a:xfrm>
            <a:off x="1919288" y="3644901"/>
            <a:ext cx="8229600" cy="1185863"/>
          </a:xfrm>
        </p:spPr>
        <p:txBody>
          <a:bodyPr/>
          <a:lstStyle/>
          <a:p>
            <a:pPr marL="0" indent="0">
              <a:buNone/>
            </a:pPr>
            <a:r>
              <a:rPr lang="fr-FR" altLang="fr-FR"/>
              <a:t>Il reste donc des organisations pour des clubs volontaires…!</a:t>
            </a:r>
          </a:p>
        </p:txBody>
      </p:sp>
      <p:pic>
        <p:nvPicPr>
          <p:cNvPr id="14339" name="Image 8">
            <a:extLst>
              <a:ext uri="{FF2B5EF4-FFF2-40B4-BE49-F238E27FC236}">
                <a16:creationId xmlns:a16="http://schemas.microsoft.com/office/drawing/2014/main" id="{46DDCF4D-C2AF-4938-942C-F3E970869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66726"/>
            <a:ext cx="8424862"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BC5DDE12-B359-47A0-BA62-1A646F861111}"/>
              </a:ext>
            </a:extLst>
          </p:cNvPr>
          <p:cNvSpPr>
            <a:spLocks noGrp="1" noChangeArrowheads="1"/>
          </p:cNvSpPr>
          <p:nvPr>
            <p:ph type="body" idx="1"/>
          </p:nvPr>
        </p:nvSpPr>
        <p:spPr>
          <a:xfrm>
            <a:off x="2208213" y="1592264"/>
            <a:ext cx="8229600" cy="4860925"/>
          </a:xfrm>
        </p:spPr>
        <p:txBody>
          <a:bodyPr/>
          <a:lstStyle/>
          <a:p>
            <a:pPr lvl="2"/>
            <a:endParaRPr lang="fr-FR" altLang="fr-FR" sz="1600" b="1" dirty="0">
              <a:solidFill>
                <a:schemeClr val="bg1"/>
              </a:solidFill>
              <a:latin typeface="Comic Sans MS" panose="030F0702030302020204" pitchFamily="66" charset="0"/>
            </a:endParaRPr>
          </a:p>
          <a:p>
            <a:pPr lvl="1"/>
            <a:endParaRPr lang="fr-FR" altLang="fr-FR" sz="1600" b="1" dirty="0">
              <a:solidFill>
                <a:schemeClr val="bg1"/>
              </a:solidFill>
              <a:latin typeface="Comic Sans MS" panose="030F0702030302020204" pitchFamily="66" charset="0"/>
            </a:endParaRPr>
          </a:p>
          <a:p>
            <a:pPr lvl="1"/>
            <a:endParaRPr lang="fr-FR" altLang="fr-FR" sz="1600" b="1" dirty="0">
              <a:solidFill>
                <a:schemeClr val="bg1"/>
              </a:solidFill>
              <a:latin typeface="Comic Sans MS" panose="030F0702030302020204" pitchFamily="66" charset="0"/>
            </a:endParaRPr>
          </a:p>
          <a:p>
            <a:endParaRPr lang="fr-FR" altLang="fr-FR" sz="1200" dirty="0">
              <a:solidFill>
                <a:schemeClr val="bg1"/>
              </a:solidFill>
              <a:latin typeface="Comic Sans MS" panose="030F0702030302020204" pitchFamily="66" charset="0"/>
            </a:endParaRPr>
          </a:p>
          <a:p>
            <a:pPr eaLnBrk="1" hangingPunct="1">
              <a:lnSpc>
                <a:spcPct val="80000"/>
              </a:lnSpc>
            </a:pPr>
            <a:r>
              <a:rPr lang="fr-FR" altLang="fr-FR" sz="2400" dirty="0">
                <a:solidFill>
                  <a:schemeClr val="bg1"/>
                </a:solidFill>
              </a:rPr>
              <a:t>Supprimé depuis le 1</a:t>
            </a:r>
            <a:r>
              <a:rPr lang="fr-FR" altLang="fr-FR" sz="2400" baseline="30000" dirty="0">
                <a:solidFill>
                  <a:schemeClr val="bg1"/>
                </a:solidFill>
              </a:rPr>
              <a:t>er</a:t>
            </a:r>
            <a:r>
              <a:rPr lang="fr-FR" altLang="fr-FR" sz="2400" dirty="0">
                <a:solidFill>
                  <a:schemeClr val="bg1"/>
                </a:solidFill>
              </a:rPr>
              <a:t> janvier 2020</a:t>
            </a:r>
          </a:p>
          <a:p>
            <a:pPr eaLnBrk="1" hangingPunct="1">
              <a:lnSpc>
                <a:spcPct val="80000"/>
              </a:lnSpc>
            </a:pPr>
            <a:endParaRPr lang="fr-FR" altLang="fr-FR" sz="2400" dirty="0">
              <a:solidFill>
                <a:schemeClr val="bg1"/>
              </a:solidFill>
            </a:endParaRPr>
          </a:p>
          <a:p>
            <a:pPr eaLnBrk="1" hangingPunct="1">
              <a:lnSpc>
                <a:spcPct val="80000"/>
              </a:lnSpc>
            </a:pPr>
            <a:r>
              <a:rPr lang="fr-FR" altLang="fr-FR" sz="2400" dirty="0">
                <a:solidFill>
                  <a:schemeClr val="bg1"/>
                </a:solidFill>
              </a:rPr>
              <a:t>Toutes les inscriptions pour les compétitions individuelles sont à faire dans l’espace Mon Club</a:t>
            </a:r>
          </a:p>
          <a:p>
            <a:pPr eaLnBrk="1" hangingPunct="1">
              <a:lnSpc>
                <a:spcPct val="80000"/>
              </a:lnSpc>
            </a:pPr>
            <a:r>
              <a:rPr lang="fr-FR" altLang="fr-FR" sz="2000" i="1" dirty="0">
                <a:solidFill>
                  <a:schemeClr val="bg1"/>
                </a:solidFill>
              </a:rPr>
              <a:t>(Rappel : une procédure vous a été envoyée)</a:t>
            </a:r>
          </a:p>
          <a:p>
            <a:pPr eaLnBrk="1" hangingPunct="1">
              <a:lnSpc>
                <a:spcPct val="80000"/>
              </a:lnSpc>
            </a:pPr>
            <a:endParaRPr lang="fr-FR" altLang="fr-FR" sz="2400" dirty="0">
              <a:solidFill>
                <a:schemeClr val="bg1"/>
              </a:solidFill>
            </a:endParaRPr>
          </a:p>
          <a:p>
            <a:pPr eaLnBrk="1" hangingPunct="1">
              <a:lnSpc>
                <a:spcPct val="80000"/>
              </a:lnSpc>
            </a:pPr>
            <a:r>
              <a:rPr lang="fr-FR" altLang="fr-FR" sz="2400" dirty="0">
                <a:solidFill>
                  <a:schemeClr val="bg1"/>
                </a:solidFill>
              </a:rPr>
              <a:t>Pour les inscriptions par équipes, (championnat Féminin et championnat jeunes), un document vous sera envoyé.</a:t>
            </a:r>
          </a:p>
        </p:txBody>
      </p:sp>
      <p:sp>
        <p:nvSpPr>
          <p:cNvPr id="15364" name="Rectangle 2">
            <a:extLst>
              <a:ext uri="{FF2B5EF4-FFF2-40B4-BE49-F238E27FC236}">
                <a16:creationId xmlns:a16="http://schemas.microsoft.com/office/drawing/2014/main" id="{F0C253CD-D537-4C2E-B660-F970CF9F5968}"/>
              </a:ext>
            </a:extLst>
          </p:cNvPr>
          <p:cNvSpPr>
            <a:spLocks noGrp="1" noChangeArrowheads="1"/>
          </p:cNvSpPr>
          <p:nvPr>
            <p:ph type="title"/>
          </p:nvPr>
        </p:nvSpPr>
        <p:spPr>
          <a:xfrm>
            <a:off x="2054943" y="260350"/>
            <a:ext cx="7136684" cy="647700"/>
          </a:xfrm>
        </p:spPr>
        <p:txBody>
          <a:bodyPr/>
          <a:lstStyle/>
          <a:p>
            <a:pPr eaLnBrk="1" hangingPunct="1"/>
            <a:r>
              <a:rPr lang="fr-FR" altLang="fr-FR" sz="3600" b="1" dirty="0">
                <a:solidFill>
                  <a:schemeClr val="bg1"/>
                </a:solidFill>
              </a:rPr>
              <a:t>LE MEMENTO</a:t>
            </a:r>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0A187863-6FA1-4A7C-BFA3-CB2A5A060D41}"/>
              </a:ext>
            </a:extLst>
          </p:cNvPr>
          <p:cNvSpPr>
            <a:spLocks noGrp="1" noChangeArrowheads="1"/>
          </p:cNvSpPr>
          <p:nvPr>
            <p:ph type="body" idx="1"/>
          </p:nvPr>
        </p:nvSpPr>
        <p:spPr>
          <a:xfrm>
            <a:off x="1981200" y="1169475"/>
            <a:ext cx="8229600" cy="5149850"/>
          </a:xfrm>
        </p:spPr>
        <p:txBody>
          <a:bodyPr/>
          <a:lstStyle/>
          <a:p>
            <a:pPr algn="ctr"/>
            <a:r>
              <a:rPr lang="fr-FR" altLang="fr-FR" dirty="0">
                <a:solidFill>
                  <a:schemeClr val="bg1"/>
                </a:solidFill>
                <a:latin typeface="Comic Sans MS" panose="030F0702030302020204" pitchFamily="66" charset="0"/>
              </a:rPr>
              <a:t>Infos diverses</a:t>
            </a:r>
          </a:p>
          <a:p>
            <a:r>
              <a:rPr lang="fr-FR" altLang="fr-FR" sz="2000" dirty="0">
                <a:solidFill>
                  <a:schemeClr val="bg1"/>
                </a:solidFill>
                <a:latin typeface="Comic Sans MS" panose="030F0702030302020204" pitchFamily="66" charset="0"/>
              </a:rPr>
              <a:t>Les engagements des D5 à donner ce soir </a:t>
            </a:r>
          </a:p>
          <a:p>
            <a:pPr lvl="1"/>
            <a:r>
              <a:rPr lang="fr-FR" altLang="fr-FR" sz="1800" dirty="0">
                <a:solidFill>
                  <a:schemeClr val="bg1"/>
                </a:solidFill>
                <a:latin typeface="Comic Sans MS" panose="030F0702030302020204" pitchFamily="66" charset="0"/>
              </a:rPr>
              <a:t>Poules sur le site et par mail le plus tôt possible……………</a:t>
            </a:r>
          </a:p>
          <a:p>
            <a:pPr lvl="1"/>
            <a:endParaRPr lang="fr-FR" altLang="fr-FR" sz="2000" dirty="0">
              <a:solidFill>
                <a:schemeClr val="bg1"/>
              </a:solidFill>
              <a:latin typeface="Comic Sans MS" panose="030F0702030302020204" pitchFamily="66" charset="0"/>
            </a:endParaRPr>
          </a:p>
          <a:p>
            <a:r>
              <a:rPr lang="fr-FR" altLang="fr-FR" sz="2000" dirty="0">
                <a:solidFill>
                  <a:schemeClr val="bg1"/>
                </a:solidFill>
                <a:latin typeface="Comic Sans MS" panose="030F0702030302020204" pitchFamily="66" charset="0"/>
              </a:rPr>
              <a:t>Les engagements des équipes Vétérans à donner ce soir.</a:t>
            </a:r>
          </a:p>
          <a:p>
            <a:pPr lvl="1"/>
            <a:r>
              <a:rPr lang="fr-FR" altLang="fr-FR" sz="1800" dirty="0">
                <a:solidFill>
                  <a:schemeClr val="bg1"/>
                </a:solidFill>
                <a:latin typeface="Comic Sans MS" panose="030F0702030302020204" pitchFamily="66" charset="0"/>
              </a:rPr>
              <a:t>Poules sur le site et par mail demain ou après-demain prochaine</a:t>
            </a:r>
            <a:r>
              <a:rPr lang="fr-FR" altLang="fr-FR" sz="1600" dirty="0">
                <a:solidFill>
                  <a:schemeClr val="bg1"/>
                </a:solidFill>
                <a:latin typeface="Comic Sans MS" panose="030F0702030302020204" pitchFamily="66" charset="0"/>
              </a:rPr>
              <a:t>.</a:t>
            </a:r>
          </a:p>
          <a:p>
            <a:pPr lvl="2">
              <a:buFontTx/>
              <a:buChar char="-"/>
            </a:pPr>
            <a:endParaRPr lang="fr-FR" altLang="fr-FR" sz="1600" dirty="0">
              <a:solidFill>
                <a:schemeClr val="bg1"/>
              </a:solidFill>
              <a:latin typeface="Comic Sans MS" panose="030F0702030302020204" pitchFamily="66" charset="0"/>
            </a:endParaRPr>
          </a:p>
          <a:p>
            <a:r>
              <a:rPr lang="fr-FR" altLang="fr-FR" sz="2000" dirty="0">
                <a:solidFill>
                  <a:schemeClr val="bg1"/>
                </a:solidFill>
                <a:latin typeface="Comic Sans MS" panose="030F0702030302020204" pitchFamily="66" charset="0"/>
              </a:rPr>
              <a:t>Rappel : Pour tous les championnats</a:t>
            </a:r>
          </a:p>
          <a:p>
            <a:pPr lvl="1">
              <a:buFont typeface="Arial" panose="020B0604020202020204" pitchFamily="34" charset="0"/>
              <a:buChar char="•"/>
            </a:pPr>
            <a:r>
              <a:rPr lang="fr-FR" altLang="fr-FR" sz="2000" dirty="0">
                <a:solidFill>
                  <a:schemeClr val="bg1"/>
                </a:solidFill>
                <a:latin typeface="Comic Sans MS" panose="030F0702030302020204" pitchFamily="66" charset="0"/>
              </a:rPr>
              <a:t>Utilisation de </a:t>
            </a:r>
            <a:r>
              <a:rPr lang="fr-FR" altLang="fr-FR" sz="2000" dirty="0" err="1">
                <a:solidFill>
                  <a:schemeClr val="bg1"/>
                </a:solidFill>
                <a:latin typeface="Comic Sans MS" panose="030F0702030302020204" pitchFamily="66" charset="0"/>
              </a:rPr>
              <a:t>Girpe</a:t>
            </a:r>
            <a:endParaRPr lang="fr-FR" altLang="fr-FR" sz="2000" dirty="0">
              <a:solidFill>
                <a:schemeClr val="bg1"/>
              </a:solidFill>
              <a:latin typeface="Comic Sans MS" panose="030F0702030302020204" pitchFamily="66" charset="0"/>
            </a:endParaRPr>
          </a:p>
          <a:p>
            <a:pPr lvl="1">
              <a:buFont typeface="Arial" panose="020B0604020202020204" pitchFamily="34" charset="0"/>
              <a:buChar char="•"/>
            </a:pPr>
            <a:r>
              <a:rPr lang="fr-FR" altLang="fr-FR" sz="2000" dirty="0">
                <a:solidFill>
                  <a:schemeClr val="bg1"/>
                </a:solidFill>
                <a:latin typeface="Comic Sans MS" panose="030F0702030302020204" pitchFamily="66" charset="0"/>
              </a:rPr>
              <a:t>Résultats des rencontres et remontées des parties avant le Lundi midi qui suit les rencontres par le club recevant</a:t>
            </a:r>
          </a:p>
          <a:p>
            <a:pPr lvl="1">
              <a:buFont typeface="Arial" panose="020B0604020202020204" pitchFamily="34" charset="0"/>
              <a:buChar char="•"/>
            </a:pPr>
            <a:endParaRPr lang="fr-FR" altLang="fr-FR" sz="2000" dirty="0">
              <a:solidFill>
                <a:schemeClr val="bg1"/>
              </a:solidFill>
              <a:latin typeface="Comic Sans MS" panose="030F0702030302020204" pitchFamily="66" charset="0"/>
            </a:endParaRPr>
          </a:p>
          <a:p>
            <a:pPr lvl="1">
              <a:buFont typeface="Arial" panose="020B0604020202020204" pitchFamily="34" charset="0"/>
              <a:buChar char="•"/>
            </a:pPr>
            <a:r>
              <a:rPr lang="fr-FR" altLang="fr-FR" sz="2000" dirty="0">
                <a:solidFill>
                  <a:schemeClr val="bg1"/>
                </a:solidFill>
                <a:latin typeface="Comic Sans MS" panose="030F0702030302020204" pitchFamily="66" charset="0"/>
              </a:rPr>
              <a:t>Version 1 des poules diffusée le 12/09/20</a:t>
            </a: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596423" y="1189620"/>
            <a:ext cx="10999230"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Pôle accompagnement et formation</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ZoneTexte 7">
            <a:extLst>
              <a:ext uri="{FF2B5EF4-FFF2-40B4-BE49-F238E27FC236}">
                <a16:creationId xmlns:a16="http://schemas.microsoft.com/office/drawing/2014/main" id="{12F1D8B2-DB38-4D39-9650-DBD945EB2C0C}"/>
              </a:ext>
            </a:extLst>
          </p:cNvPr>
          <p:cNvSpPr txBox="1"/>
          <p:nvPr/>
        </p:nvSpPr>
        <p:spPr>
          <a:xfrm>
            <a:off x="0" y="2301084"/>
            <a:ext cx="12192000" cy="4524315"/>
          </a:xfrm>
          <a:prstGeom prst="rect">
            <a:avLst/>
          </a:prstGeom>
          <a:noFill/>
        </p:spPr>
        <p:txBody>
          <a:bodyPr wrap="square" rtlCol="0">
            <a:spAutoFit/>
          </a:bodyPr>
          <a:lstStyle/>
          <a:p>
            <a:r>
              <a:rPr lang="fr-FR" sz="2400" dirty="0">
                <a:solidFill>
                  <a:schemeClr val="bg1"/>
                </a:solidFill>
              </a:rPr>
              <a:t>1 -</a:t>
            </a:r>
            <a:r>
              <a:rPr lang="fr-FR" sz="2400" u="sng" dirty="0">
                <a:solidFill>
                  <a:schemeClr val="bg1"/>
                </a:solidFill>
              </a:rPr>
              <a:t> Formation</a:t>
            </a:r>
            <a:endParaRPr lang="fr-FR" sz="2400" dirty="0">
              <a:solidFill>
                <a:schemeClr val="bg1"/>
              </a:solidFill>
            </a:endParaRPr>
          </a:p>
          <a:p>
            <a:r>
              <a:rPr lang="fr-FR" sz="2400" dirty="0">
                <a:solidFill>
                  <a:schemeClr val="bg1"/>
                </a:solidFill>
              </a:rPr>
              <a:t>Pour les</a:t>
            </a:r>
            <a:r>
              <a:rPr lang="fr-FR" sz="2400" b="1" dirty="0">
                <a:solidFill>
                  <a:schemeClr val="bg1"/>
                </a:solidFill>
              </a:rPr>
              <a:t> arbitres</a:t>
            </a:r>
            <a:r>
              <a:rPr lang="fr-FR" sz="2400" dirty="0">
                <a:solidFill>
                  <a:schemeClr val="bg1"/>
                </a:solidFill>
              </a:rPr>
              <a:t>, les dates ont été présentées à l’AG et elles figurent dans l’annuaire</a:t>
            </a:r>
          </a:p>
          <a:p>
            <a:endParaRPr lang="fr-FR" sz="2400" dirty="0">
              <a:solidFill>
                <a:schemeClr val="bg1"/>
              </a:solidFill>
            </a:endParaRPr>
          </a:p>
          <a:p>
            <a:r>
              <a:rPr lang="fr-FR" sz="2400" b="1" dirty="0">
                <a:solidFill>
                  <a:schemeClr val="bg1"/>
                </a:solidFill>
              </a:rPr>
              <a:t>Formations techniques</a:t>
            </a:r>
            <a:r>
              <a:rPr lang="fr-FR" sz="2400" dirty="0">
                <a:solidFill>
                  <a:schemeClr val="bg1"/>
                </a:solidFill>
              </a:rPr>
              <a:t> :</a:t>
            </a:r>
          </a:p>
          <a:p>
            <a:r>
              <a:rPr lang="fr-FR" sz="2400" dirty="0">
                <a:solidFill>
                  <a:schemeClr val="bg1"/>
                </a:solidFill>
              </a:rPr>
              <a:t>Dates et fiches d’inscription sur le site du CD, pingsarthe.org et dans l’annuaire</a:t>
            </a:r>
          </a:p>
          <a:p>
            <a:endParaRPr lang="fr-FR" sz="2400" dirty="0">
              <a:solidFill>
                <a:schemeClr val="bg1"/>
              </a:solidFill>
            </a:endParaRPr>
          </a:p>
          <a:p>
            <a:pPr lvl="0"/>
            <a:r>
              <a:rPr lang="fr-FR" sz="2400" b="1" dirty="0">
                <a:solidFill>
                  <a:schemeClr val="bg1"/>
                </a:solidFill>
              </a:rPr>
              <a:t>Initiateur de club</a:t>
            </a:r>
            <a:r>
              <a:rPr lang="fr-FR" sz="2400" dirty="0">
                <a:solidFill>
                  <a:schemeClr val="bg1"/>
                </a:solidFill>
              </a:rPr>
              <a:t> : lundi 19 </a:t>
            </a:r>
            <a:r>
              <a:rPr lang="fr-FR" sz="2400" dirty="0" err="1">
                <a:solidFill>
                  <a:schemeClr val="bg1"/>
                </a:solidFill>
              </a:rPr>
              <a:t>oct</a:t>
            </a:r>
            <a:r>
              <a:rPr lang="fr-FR" sz="2400" dirty="0">
                <a:solidFill>
                  <a:schemeClr val="bg1"/>
                </a:solidFill>
              </a:rPr>
              <a:t>, mercredi 14 &amp; 21 avril</a:t>
            </a:r>
          </a:p>
          <a:p>
            <a:pPr lvl="0"/>
            <a:endParaRPr lang="fr-FR" sz="2400" dirty="0">
              <a:solidFill>
                <a:schemeClr val="bg1"/>
              </a:solidFill>
            </a:endParaRPr>
          </a:p>
          <a:p>
            <a:pPr lvl="0"/>
            <a:r>
              <a:rPr lang="fr-FR" sz="2400" b="1" dirty="0">
                <a:solidFill>
                  <a:schemeClr val="bg1"/>
                </a:solidFill>
              </a:rPr>
              <a:t>Animateur fédéral</a:t>
            </a:r>
            <a:r>
              <a:rPr lang="fr-FR" sz="2400" dirty="0">
                <a:solidFill>
                  <a:schemeClr val="bg1"/>
                </a:solidFill>
              </a:rPr>
              <a:t> : du 26 au 29 </a:t>
            </a:r>
            <a:r>
              <a:rPr lang="fr-FR" sz="2400" dirty="0" err="1">
                <a:solidFill>
                  <a:schemeClr val="bg1"/>
                </a:solidFill>
              </a:rPr>
              <a:t>oct</a:t>
            </a:r>
            <a:r>
              <a:rPr lang="fr-FR" sz="2400" dirty="0">
                <a:solidFill>
                  <a:schemeClr val="bg1"/>
                </a:solidFill>
              </a:rPr>
              <a:t> et 7 mercredis de 19h à 22h à partir de janvier</a:t>
            </a:r>
          </a:p>
          <a:p>
            <a:pPr lvl="0"/>
            <a:r>
              <a:rPr lang="fr-FR" sz="2400" b="1" dirty="0">
                <a:solidFill>
                  <a:schemeClr val="bg1"/>
                </a:solidFill>
              </a:rPr>
              <a:t>EF : </a:t>
            </a:r>
            <a:r>
              <a:rPr lang="fr-FR" sz="2400" dirty="0">
                <a:solidFill>
                  <a:schemeClr val="bg1"/>
                </a:solidFill>
              </a:rPr>
              <a:t>du 1</a:t>
            </a:r>
            <a:r>
              <a:rPr lang="fr-FR" sz="2400" baseline="30000" dirty="0">
                <a:solidFill>
                  <a:schemeClr val="bg1"/>
                </a:solidFill>
              </a:rPr>
              <a:t>er</a:t>
            </a:r>
            <a:r>
              <a:rPr lang="fr-FR" sz="2400" dirty="0">
                <a:solidFill>
                  <a:schemeClr val="bg1"/>
                </a:solidFill>
              </a:rPr>
              <a:t> au 5 mars 2021</a:t>
            </a:r>
          </a:p>
          <a:p>
            <a:pPr lvl="0"/>
            <a:r>
              <a:rPr lang="fr-FR" sz="2400" b="1" dirty="0">
                <a:solidFill>
                  <a:schemeClr val="bg1"/>
                </a:solidFill>
              </a:rPr>
              <a:t>CQP</a:t>
            </a:r>
            <a:r>
              <a:rPr lang="fr-FR" sz="2400" dirty="0">
                <a:solidFill>
                  <a:schemeClr val="bg1"/>
                </a:solidFill>
              </a:rPr>
              <a:t> : du 3 au 7 mai 2021</a:t>
            </a:r>
          </a:p>
          <a:p>
            <a:r>
              <a:rPr lang="fr-FR" sz="2400" dirty="0">
                <a:solidFill>
                  <a:schemeClr val="bg1"/>
                </a:solidFill>
              </a:rPr>
              <a:t>Contactez Guillaume TESSIER, Conseiller Technique Départemental.</a:t>
            </a:r>
          </a:p>
        </p:txBody>
      </p:sp>
      <p:pic>
        <p:nvPicPr>
          <p:cNvPr id="9" name="Image 8">
            <a:extLst>
              <a:ext uri="{FF2B5EF4-FFF2-40B4-BE49-F238E27FC236}">
                <a16:creationId xmlns:a16="http://schemas.microsoft.com/office/drawing/2014/main" id="{8481FEF2-A2D2-4437-B3D7-754D4788C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31619887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62F3A2-1F5B-4FEC-9AF9-6FC211A33472}"/>
              </a:ext>
            </a:extLst>
          </p:cNvPr>
          <p:cNvSpPr/>
          <p:nvPr/>
        </p:nvSpPr>
        <p:spPr>
          <a:xfrm>
            <a:off x="216310" y="353963"/>
            <a:ext cx="4591664" cy="4622291"/>
          </a:xfrm>
          <a:prstGeom prst="rect">
            <a:avLst/>
          </a:prstGeom>
        </p:spPr>
        <p:txBody>
          <a:bodyPr wrap="square">
            <a:spAutoFit/>
          </a:bodyPr>
          <a:lstStyle/>
          <a:p>
            <a:pPr>
              <a:lnSpc>
                <a:spcPct val="107000"/>
              </a:lnSpc>
              <a:spcAft>
                <a:spcPts val="0"/>
              </a:spcAft>
            </a:pP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2 – </a:t>
            </a:r>
            <a:r>
              <a:rPr lang="fr-FR"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Médiateurs clubs-comité</a:t>
            </a:r>
            <a:endPar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Les médiateurs seront vos interlocuteurs et ils visiteront votre club quand vous le souhaitez ou à leur initiative.</a:t>
            </a:r>
          </a:p>
          <a:p>
            <a:pPr>
              <a:lnSpc>
                <a:spcPct val="107000"/>
              </a:lnSpc>
              <a:spcAft>
                <a:spcPts val="0"/>
              </a:spcAft>
            </a:pP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Objectif : visiter tous les clubs pendant la saison.</a:t>
            </a:r>
          </a:p>
          <a:p>
            <a:pPr>
              <a:lnSpc>
                <a:spcPct val="107000"/>
              </a:lnSpc>
              <a:spcAft>
                <a:spcPts val="0"/>
              </a:spcAft>
            </a:pP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Ils auront pour fonction de s’informer de vos projets ou de vos difficultés.</a:t>
            </a:r>
          </a:p>
          <a:p>
            <a:pPr>
              <a:lnSpc>
                <a:spcPct val="107000"/>
              </a:lnSpc>
              <a:spcAft>
                <a:spcPts val="0"/>
              </a:spcAft>
            </a:pP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Ils n’ont pas vocation à apporter une solution immédiate mais d’abord à transmettre ces infos au Comité.</a:t>
            </a:r>
          </a:p>
          <a:p>
            <a:pPr>
              <a:lnSpc>
                <a:spcPct val="107000"/>
              </a:lnSpc>
              <a:spcAft>
                <a:spcPts val="0"/>
              </a:spcAft>
            </a:pPr>
            <a:r>
              <a:rPr lang="fr-F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Il s’agit aussi de resserrer les liens entre clubs et comité.</a:t>
            </a:r>
            <a:endParaRPr lang="fr-F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113F1A6-CB74-4565-9060-1DF4FC369577}"/>
              </a:ext>
            </a:extLst>
          </p:cNvPr>
          <p:cNvPicPr>
            <a:picLocks noChangeAspect="1"/>
          </p:cNvPicPr>
          <p:nvPr/>
        </p:nvPicPr>
        <p:blipFill rotWithShape="1">
          <a:blip r:embed="rId2"/>
          <a:srcRect l="19435" t="23943" r="40565" b="11111"/>
          <a:stretch/>
        </p:blipFill>
        <p:spPr>
          <a:xfrm>
            <a:off x="5070584" y="176981"/>
            <a:ext cx="7121416" cy="6504037"/>
          </a:xfrm>
          <a:prstGeom prst="rect">
            <a:avLst/>
          </a:prstGeom>
        </p:spPr>
      </p:pic>
      <p:sp>
        <p:nvSpPr>
          <p:cNvPr id="6" name="ZoneTexte 5">
            <a:extLst>
              <a:ext uri="{FF2B5EF4-FFF2-40B4-BE49-F238E27FC236}">
                <a16:creationId xmlns:a16="http://schemas.microsoft.com/office/drawing/2014/main" id="{8EE2B353-5552-4D60-9552-0F9268B68501}"/>
              </a:ext>
            </a:extLst>
          </p:cNvPr>
          <p:cNvSpPr txBox="1"/>
          <p:nvPr/>
        </p:nvSpPr>
        <p:spPr>
          <a:xfrm>
            <a:off x="216310" y="5203690"/>
            <a:ext cx="4591664" cy="1477328"/>
          </a:xfrm>
          <a:prstGeom prst="rect">
            <a:avLst/>
          </a:prstGeom>
          <a:noFill/>
        </p:spPr>
        <p:txBody>
          <a:bodyPr wrap="square" rtlCol="0">
            <a:spAutoFit/>
          </a:bodyPr>
          <a:lstStyle/>
          <a:p>
            <a:pPr fontAlgn="base"/>
            <a:r>
              <a:rPr lang="fr-FR" dirty="0">
                <a:solidFill>
                  <a:srgbClr val="FFFF00"/>
                </a:solidFill>
              </a:rPr>
              <a:t>Sud-Ouest : James FOGEL + Audrey BRIELLES</a:t>
            </a:r>
          </a:p>
          <a:p>
            <a:pPr fontAlgn="base"/>
            <a:r>
              <a:rPr lang="fr-FR" dirty="0">
                <a:solidFill>
                  <a:srgbClr val="FFFF00"/>
                </a:solidFill>
              </a:rPr>
              <a:t>Sud-Est : Jean-Pierre SUBTIL + Frédéric RUFFLIN</a:t>
            </a:r>
          </a:p>
          <a:p>
            <a:pPr fontAlgn="base"/>
            <a:r>
              <a:rPr lang="fr-FR" dirty="0">
                <a:solidFill>
                  <a:srgbClr val="FFFF00"/>
                </a:solidFill>
              </a:rPr>
              <a:t>Nord : Martine GAUTIER + Pascaline HUET</a:t>
            </a:r>
          </a:p>
          <a:p>
            <a:pPr fontAlgn="base"/>
            <a:r>
              <a:rPr lang="fr-FR" dirty="0">
                <a:solidFill>
                  <a:srgbClr val="FFFF00"/>
                </a:solidFill>
              </a:rPr>
              <a:t>Centre : Loïc HUARD + Patrick GAUDEMER</a:t>
            </a:r>
          </a:p>
          <a:p>
            <a:endParaRPr lang="fr-FR" dirty="0">
              <a:solidFill>
                <a:srgbClr val="FFFF00"/>
              </a:solidFill>
            </a:endParaRPr>
          </a:p>
        </p:txBody>
      </p:sp>
    </p:spTree>
    <p:extLst>
      <p:ext uri="{BB962C8B-B14F-4D97-AF65-F5344CB8AC3E}">
        <p14:creationId xmlns:p14="http://schemas.microsoft.com/office/powerpoint/2010/main" val="3310189415"/>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3950325" y="1189620"/>
            <a:ext cx="4291432"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Pôle arbitrage</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ZoneTexte 7">
            <a:extLst>
              <a:ext uri="{FF2B5EF4-FFF2-40B4-BE49-F238E27FC236}">
                <a16:creationId xmlns:a16="http://schemas.microsoft.com/office/drawing/2014/main" id="{12F1D8B2-DB38-4D39-9650-DBD945EB2C0C}"/>
              </a:ext>
            </a:extLst>
          </p:cNvPr>
          <p:cNvSpPr txBox="1"/>
          <p:nvPr/>
        </p:nvSpPr>
        <p:spPr>
          <a:xfrm>
            <a:off x="0" y="2703870"/>
            <a:ext cx="12192000" cy="954107"/>
          </a:xfrm>
          <a:prstGeom prst="rect">
            <a:avLst/>
          </a:prstGeom>
          <a:noFill/>
        </p:spPr>
        <p:txBody>
          <a:bodyPr wrap="square" rtlCol="0">
            <a:spAutoFit/>
          </a:bodyPr>
          <a:lstStyle/>
          <a:p>
            <a:pPr marL="285750" indent="-285750">
              <a:buFont typeface="Arial" panose="020B0604020202020204" pitchFamily="34" charset="0"/>
              <a:buChar char="•"/>
            </a:pPr>
            <a:r>
              <a:rPr lang="fr-FR" sz="2800" dirty="0">
                <a:solidFill>
                  <a:schemeClr val="bg1"/>
                </a:solidFill>
              </a:rPr>
              <a:t>Nomination JA</a:t>
            </a:r>
          </a:p>
          <a:p>
            <a:pPr marL="285750" indent="-285750">
              <a:buFont typeface="Arial" panose="020B0604020202020204" pitchFamily="34" charset="0"/>
              <a:buChar char="•"/>
            </a:pPr>
            <a:r>
              <a:rPr lang="fr-FR" sz="2800" dirty="0">
                <a:solidFill>
                  <a:schemeClr val="bg1"/>
                </a:solidFill>
              </a:rPr>
              <a:t>Rappel du rôle du JA (COVID)</a:t>
            </a:r>
          </a:p>
        </p:txBody>
      </p:sp>
      <p:pic>
        <p:nvPicPr>
          <p:cNvPr id="9" name="Image 8">
            <a:extLst>
              <a:ext uri="{FF2B5EF4-FFF2-40B4-BE49-F238E27FC236}">
                <a16:creationId xmlns:a16="http://schemas.microsoft.com/office/drawing/2014/main" id="{8481FEF2-A2D2-4437-B3D7-754D4788C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32258281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2894706" y="2967335"/>
            <a:ext cx="6402587"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Pôle développement </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Image 8">
            <a:extLst>
              <a:ext uri="{FF2B5EF4-FFF2-40B4-BE49-F238E27FC236}">
                <a16:creationId xmlns:a16="http://schemas.microsoft.com/office/drawing/2014/main" id="{8481FEF2-A2D2-4437-B3D7-754D4788C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2730949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2356" y="68490"/>
            <a:ext cx="8838189" cy="840230"/>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r>
              <a:rPr lang="fr-FR" sz="5400" b="1" spc="50" dirty="0">
                <a:ln w="9525" cmpd="sng">
                  <a:solidFill>
                    <a:schemeClr val="accent1"/>
                  </a:solidFill>
                  <a:prstDash val="solid"/>
                </a:ln>
                <a:solidFill>
                  <a:schemeClr val="bg1"/>
                </a:solidFill>
                <a:effectLst>
                  <a:glow rad="38100">
                    <a:schemeClr val="accent1">
                      <a:alpha val="40000"/>
                    </a:schemeClr>
                  </a:glow>
                </a:effectLst>
                <a:latin typeface="+mn-lt"/>
                <a:ea typeface="+mn-ea"/>
                <a:cs typeface="+mn-cs"/>
              </a:rPr>
              <a:t>Opération Raquettes Offertes</a:t>
            </a:r>
          </a:p>
        </p:txBody>
      </p:sp>
      <p:pic>
        <p:nvPicPr>
          <p:cNvPr id="1026" name="Picture 2" descr="Opérations Raquette Offer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708" y="1146983"/>
            <a:ext cx="8350321"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21366" y="5088664"/>
            <a:ext cx="10381685" cy="954107"/>
          </a:xfrm>
          <a:prstGeom prst="rect">
            <a:avLst/>
          </a:prstGeom>
          <a:solidFill>
            <a:srgbClr val="FFFF00"/>
          </a:solidFill>
        </p:spPr>
        <p:txBody>
          <a:bodyPr wrap="square" rtlCol="0">
            <a:spAutoFit/>
          </a:bodyPr>
          <a:lstStyle/>
          <a:p>
            <a:pPr algn="ctr"/>
            <a:r>
              <a:rPr lang="fr-FR" sz="2800" b="1" dirty="0"/>
              <a:t>1 raquette offerte à tous les nouveaux licenciés </a:t>
            </a:r>
          </a:p>
          <a:p>
            <a:pPr algn="ctr"/>
            <a:r>
              <a:rPr lang="fr-FR" sz="2800" b="1" dirty="0" err="1"/>
              <a:t>Tradi</a:t>
            </a:r>
            <a:r>
              <a:rPr lang="fr-FR" sz="2800" b="1" dirty="0"/>
              <a:t> ou Promo Poussins / Benjamins</a:t>
            </a:r>
          </a:p>
        </p:txBody>
      </p:sp>
      <p:sp>
        <p:nvSpPr>
          <p:cNvPr id="5" name="ZoneTexte 4"/>
          <p:cNvSpPr txBox="1"/>
          <p:nvPr/>
        </p:nvSpPr>
        <p:spPr>
          <a:xfrm>
            <a:off x="845116" y="6138531"/>
            <a:ext cx="10381685" cy="523220"/>
          </a:xfrm>
          <a:prstGeom prst="rect">
            <a:avLst/>
          </a:prstGeom>
          <a:solidFill>
            <a:srgbClr val="FFFF00"/>
          </a:solidFill>
        </p:spPr>
        <p:txBody>
          <a:bodyPr wrap="square" rtlCol="0">
            <a:spAutoFit/>
          </a:bodyPr>
          <a:lstStyle>
            <a:defPPr>
              <a:defRPr lang="fr-FR"/>
            </a:defPPr>
            <a:lvl1pPr algn="ctr">
              <a:defRPr sz="2800" b="1"/>
            </a:lvl1pPr>
          </a:lstStyle>
          <a:p>
            <a:r>
              <a:rPr lang="fr-FR" dirty="0"/>
              <a:t>Remise de la raquette lors du 1er tour du circuit Décathlon (14 /11)</a:t>
            </a:r>
          </a:p>
        </p:txBody>
      </p:sp>
    </p:spTree>
    <p:extLst>
      <p:ext uri="{BB962C8B-B14F-4D97-AF65-F5344CB8AC3E}">
        <p14:creationId xmlns:p14="http://schemas.microsoft.com/office/powerpoint/2010/main" val="326935649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A0AC87A-0CFE-4DE0-B744-802A768B4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
        <p:nvSpPr>
          <p:cNvPr id="3" name="Rectangle 2">
            <a:extLst>
              <a:ext uri="{FF2B5EF4-FFF2-40B4-BE49-F238E27FC236}">
                <a16:creationId xmlns:a16="http://schemas.microsoft.com/office/drawing/2014/main" id="{77E8B5D6-CBC3-4BD4-9FC2-479257A1E745}"/>
              </a:ext>
            </a:extLst>
          </p:cNvPr>
          <p:cNvSpPr/>
          <p:nvPr/>
        </p:nvSpPr>
        <p:spPr>
          <a:xfrm>
            <a:off x="4506869" y="909738"/>
            <a:ext cx="3158493"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Sommaire</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aphicFrame>
        <p:nvGraphicFramePr>
          <p:cNvPr id="2" name="Tableau 1">
            <a:extLst>
              <a:ext uri="{FF2B5EF4-FFF2-40B4-BE49-F238E27FC236}">
                <a16:creationId xmlns:a16="http://schemas.microsoft.com/office/drawing/2014/main" id="{298F9CCF-A683-4EB8-8F64-0C3B90A153A5}"/>
              </a:ext>
            </a:extLst>
          </p:cNvPr>
          <p:cNvGraphicFramePr>
            <a:graphicFrameLocks noGrp="1"/>
          </p:cNvGraphicFramePr>
          <p:nvPr>
            <p:extLst>
              <p:ext uri="{D42A27DB-BD31-4B8C-83A1-F6EECF244321}">
                <p14:modId xmlns:p14="http://schemas.microsoft.com/office/powerpoint/2010/main" val="3777030211"/>
              </p:ext>
            </p:extLst>
          </p:nvPr>
        </p:nvGraphicFramePr>
        <p:xfrm>
          <a:off x="301654" y="2271360"/>
          <a:ext cx="11568921" cy="4279470"/>
        </p:xfrm>
        <a:graphic>
          <a:graphicData uri="http://schemas.openxmlformats.org/drawingml/2006/table">
            <a:tbl>
              <a:tblPr firstRow="1" bandRow="1">
                <a:tableStyleId>{21E4AEA4-8DFA-4A89-87EB-49C32662AFE0}</a:tableStyleId>
              </a:tblPr>
              <a:tblGrid>
                <a:gridCol w="5263402">
                  <a:extLst>
                    <a:ext uri="{9D8B030D-6E8A-4147-A177-3AD203B41FA5}">
                      <a16:colId xmlns:a16="http://schemas.microsoft.com/office/drawing/2014/main" val="1127373240"/>
                    </a:ext>
                  </a:extLst>
                </a:gridCol>
                <a:gridCol w="3854245">
                  <a:extLst>
                    <a:ext uri="{9D8B030D-6E8A-4147-A177-3AD203B41FA5}">
                      <a16:colId xmlns:a16="http://schemas.microsoft.com/office/drawing/2014/main" val="2614065624"/>
                    </a:ext>
                  </a:extLst>
                </a:gridCol>
                <a:gridCol w="2451274">
                  <a:extLst>
                    <a:ext uri="{9D8B030D-6E8A-4147-A177-3AD203B41FA5}">
                      <a16:colId xmlns:a16="http://schemas.microsoft.com/office/drawing/2014/main" val="3268027833"/>
                    </a:ext>
                  </a:extLst>
                </a:gridCol>
              </a:tblGrid>
              <a:tr h="555765">
                <a:tc>
                  <a:txBody>
                    <a:bodyPr/>
                    <a:lstStyle/>
                    <a:p>
                      <a:pPr algn="ctr"/>
                      <a:r>
                        <a:rPr lang="fr-FR" sz="2800" dirty="0"/>
                        <a:t>Thème</a:t>
                      </a:r>
                    </a:p>
                  </a:txBody>
                  <a:tcPr/>
                </a:tc>
                <a:tc>
                  <a:txBody>
                    <a:bodyPr/>
                    <a:lstStyle/>
                    <a:p>
                      <a:pPr algn="ctr"/>
                      <a:r>
                        <a:rPr lang="fr-FR" sz="2800" dirty="0"/>
                        <a:t>Intervenant</a:t>
                      </a:r>
                    </a:p>
                  </a:txBody>
                  <a:tcPr/>
                </a:tc>
                <a:tc>
                  <a:txBody>
                    <a:bodyPr/>
                    <a:lstStyle/>
                    <a:p>
                      <a:pPr algn="ctr"/>
                      <a:r>
                        <a:rPr lang="fr-FR" sz="2800" dirty="0"/>
                        <a:t>Durée </a:t>
                      </a:r>
                      <a:r>
                        <a:rPr lang="fr-FR" sz="2400" b="0" dirty="0"/>
                        <a:t>(minutes)</a:t>
                      </a:r>
                      <a:endParaRPr lang="fr-FR" sz="2800" b="0" dirty="0"/>
                    </a:p>
                  </a:txBody>
                  <a:tcPr/>
                </a:tc>
                <a:extLst>
                  <a:ext uri="{0D108BD9-81ED-4DB2-BD59-A6C34878D82A}">
                    <a16:rowId xmlns:a16="http://schemas.microsoft.com/office/drawing/2014/main" val="1204108420"/>
                  </a:ext>
                </a:extLst>
              </a:tr>
              <a:tr h="555765">
                <a:tc>
                  <a:txBody>
                    <a:bodyPr/>
                    <a:lstStyle/>
                    <a:p>
                      <a:r>
                        <a:rPr lang="fr-FR" sz="2800" dirty="0"/>
                        <a:t>Point COVID-19</a:t>
                      </a:r>
                    </a:p>
                  </a:txBody>
                  <a:tcPr/>
                </a:tc>
                <a:tc>
                  <a:txBody>
                    <a:bodyPr/>
                    <a:lstStyle/>
                    <a:p>
                      <a:r>
                        <a:rPr lang="fr-FR" sz="2800" dirty="0"/>
                        <a:t>Florian BEAUDRON</a:t>
                      </a:r>
                    </a:p>
                  </a:txBody>
                  <a:tcPr/>
                </a:tc>
                <a:tc>
                  <a:txBody>
                    <a:bodyPr/>
                    <a:lstStyle/>
                    <a:p>
                      <a:pPr algn="ctr"/>
                      <a:r>
                        <a:rPr lang="fr-FR" sz="2800" dirty="0"/>
                        <a:t>20</a:t>
                      </a:r>
                    </a:p>
                  </a:txBody>
                  <a:tcPr/>
                </a:tc>
                <a:extLst>
                  <a:ext uri="{0D108BD9-81ED-4DB2-BD59-A6C34878D82A}">
                    <a16:rowId xmlns:a16="http://schemas.microsoft.com/office/drawing/2014/main" val="2807518761"/>
                  </a:ext>
                </a:extLst>
              </a:tr>
              <a:tr h="555765">
                <a:tc>
                  <a:txBody>
                    <a:bodyPr/>
                    <a:lstStyle/>
                    <a:p>
                      <a:r>
                        <a:rPr lang="fr-FR" sz="2800" dirty="0"/>
                        <a:t>Administratif</a:t>
                      </a:r>
                    </a:p>
                  </a:txBody>
                  <a:tcPr/>
                </a:tc>
                <a:tc>
                  <a:txBody>
                    <a:bodyPr/>
                    <a:lstStyle/>
                    <a:p>
                      <a:r>
                        <a:rPr lang="fr-FR" sz="2800" dirty="0"/>
                        <a:t>Jean-Christophe GOULET</a:t>
                      </a:r>
                    </a:p>
                  </a:txBody>
                  <a:tcPr/>
                </a:tc>
                <a:tc>
                  <a:txBody>
                    <a:bodyPr/>
                    <a:lstStyle/>
                    <a:p>
                      <a:pPr algn="ctr"/>
                      <a:r>
                        <a:rPr lang="fr-FR" sz="2800" dirty="0"/>
                        <a:t>10</a:t>
                      </a:r>
                    </a:p>
                  </a:txBody>
                  <a:tcPr/>
                </a:tc>
                <a:extLst>
                  <a:ext uri="{0D108BD9-81ED-4DB2-BD59-A6C34878D82A}">
                    <a16:rowId xmlns:a16="http://schemas.microsoft.com/office/drawing/2014/main" val="3372831872"/>
                  </a:ext>
                </a:extLst>
              </a:tr>
              <a:tr h="555765">
                <a:tc>
                  <a:txBody>
                    <a:bodyPr/>
                    <a:lstStyle/>
                    <a:p>
                      <a:r>
                        <a:rPr lang="fr-FR" sz="2800" dirty="0"/>
                        <a:t>Pôle compétition</a:t>
                      </a:r>
                    </a:p>
                  </a:txBody>
                  <a:tcPr/>
                </a:tc>
                <a:tc>
                  <a:txBody>
                    <a:bodyPr/>
                    <a:lstStyle/>
                    <a:p>
                      <a:r>
                        <a:rPr lang="fr-FR" sz="2800" dirty="0"/>
                        <a:t>Julien LELANDAIS</a:t>
                      </a:r>
                    </a:p>
                  </a:txBody>
                  <a:tcPr/>
                </a:tc>
                <a:tc>
                  <a:txBody>
                    <a:bodyPr/>
                    <a:lstStyle/>
                    <a:p>
                      <a:pPr algn="ctr"/>
                      <a:r>
                        <a:rPr lang="fr-FR" sz="2800" dirty="0"/>
                        <a:t>30</a:t>
                      </a:r>
                    </a:p>
                  </a:txBody>
                  <a:tcPr/>
                </a:tc>
                <a:extLst>
                  <a:ext uri="{0D108BD9-81ED-4DB2-BD59-A6C34878D82A}">
                    <a16:rowId xmlns:a16="http://schemas.microsoft.com/office/drawing/2014/main" val="3629385475"/>
                  </a:ext>
                </a:extLst>
              </a:tr>
              <a:tr h="555765">
                <a:tc>
                  <a:txBody>
                    <a:bodyPr/>
                    <a:lstStyle/>
                    <a:p>
                      <a:r>
                        <a:rPr lang="fr-FR" sz="2800" dirty="0"/>
                        <a:t>Pôle accompagnement et formations</a:t>
                      </a:r>
                    </a:p>
                  </a:txBody>
                  <a:tcPr/>
                </a:tc>
                <a:tc>
                  <a:txBody>
                    <a:bodyPr/>
                    <a:lstStyle/>
                    <a:p>
                      <a:r>
                        <a:rPr lang="fr-FR" sz="2800" dirty="0"/>
                        <a:t>Patrick GAUDEMER</a:t>
                      </a:r>
                    </a:p>
                  </a:txBody>
                  <a:tcPr/>
                </a:tc>
                <a:tc>
                  <a:txBody>
                    <a:bodyPr/>
                    <a:lstStyle/>
                    <a:p>
                      <a:pPr algn="ctr"/>
                      <a:r>
                        <a:rPr lang="fr-FR" sz="2800" dirty="0"/>
                        <a:t>15</a:t>
                      </a:r>
                    </a:p>
                  </a:txBody>
                  <a:tcPr/>
                </a:tc>
                <a:extLst>
                  <a:ext uri="{0D108BD9-81ED-4DB2-BD59-A6C34878D82A}">
                    <a16:rowId xmlns:a16="http://schemas.microsoft.com/office/drawing/2014/main" val="3575394219"/>
                  </a:ext>
                </a:extLst>
              </a:tr>
              <a:tr h="555765">
                <a:tc>
                  <a:txBody>
                    <a:bodyPr/>
                    <a:lstStyle/>
                    <a:p>
                      <a:r>
                        <a:rPr lang="fr-FR" sz="2800" dirty="0"/>
                        <a:t>Pôle arbitrage</a:t>
                      </a:r>
                    </a:p>
                  </a:txBody>
                  <a:tcPr/>
                </a:tc>
                <a:tc>
                  <a:txBody>
                    <a:bodyPr/>
                    <a:lstStyle/>
                    <a:p>
                      <a:r>
                        <a:rPr lang="fr-FR" sz="2800" dirty="0"/>
                        <a:t>Janick GUY</a:t>
                      </a:r>
                    </a:p>
                  </a:txBody>
                  <a:tcPr/>
                </a:tc>
                <a:tc>
                  <a:txBody>
                    <a:bodyPr/>
                    <a:lstStyle/>
                    <a:p>
                      <a:pPr algn="ctr"/>
                      <a:r>
                        <a:rPr lang="fr-FR" sz="2800" dirty="0"/>
                        <a:t>10</a:t>
                      </a:r>
                    </a:p>
                  </a:txBody>
                  <a:tcPr/>
                </a:tc>
                <a:extLst>
                  <a:ext uri="{0D108BD9-81ED-4DB2-BD59-A6C34878D82A}">
                    <a16:rowId xmlns:a16="http://schemas.microsoft.com/office/drawing/2014/main" val="2599936936"/>
                  </a:ext>
                </a:extLst>
              </a:tr>
              <a:tr h="555765">
                <a:tc>
                  <a:txBody>
                    <a:bodyPr/>
                    <a:lstStyle/>
                    <a:p>
                      <a:r>
                        <a:rPr lang="fr-FR" sz="2800" dirty="0"/>
                        <a:t>Pôle développement</a:t>
                      </a:r>
                    </a:p>
                  </a:txBody>
                  <a:tcPr/>
                </a:tc>
                <a:tc>
                  <a:txBody>
                    <a:bodyPr/>
                    <a:lstStyle/>
                    <a:p>
                      <a:r>
                        <a:rPr lang="fr-FR" sz="2800" dirty="0"/>
                        <a:t>Francis HERVE</a:t>
                      </a:r>
                    </a:p>
                  </a:txBody>
                  <a:tcPr/>
                </a:tc>
                <a:tc>
                  <a:txBody>
                    <a:bodyPr/>
                    <a:lstStyle/>
                    <a:p>
                      <a:pPr algn="ctr"/>
                      <a:r>
                        <a:rPr lang="fr-FR" sz="2800" dirty="0"/>
                        <a:t>30</a:t>
                      </a:r>
                    </a:p>
                  </a:txBody>
                  <a:tcPr/>
                </a:tc>
                <a:extLst>
                  <a:ext uri="{0D108BD9-81ED-4DB2-BD59-A6C34878D82A}">
                    <a16:rowId xmlns:a16="http://schemas.microsoft.com/office/drawing/2014/main" val="391196685"/>
                  </a:ext>
                </a:extLst>
              </a:tr>
            </a:tbl>
          </a:graphicData>
        </a:graphic>
      </p:graphicFrame>
    </p:spTree>
    <p:extLst>
      <p:ext uri="{BB962C8B-B14F-4D97-AF65-F5344CB8AC3E}">
        <p14:creationId xmlns:p14="http://schemas.microsoft.com/office/powerpoint/2010/main" val="516838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6281" y="558140"/>
            <a:ext cx="9714015" cy="8402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b">
            <a:spAutoFit/>
          </a:bodyPr>
          <a:lstStyle/>
          <a:p>
            <a:pPr algn="ctr">
              <a:lnSpc>
                <a:spcPct val="90000"/>
              </a:lnSpc>
              <a:spcBef>
                <a:spcPct val="0"/>
              </a:spcBef>
            </a:pPr>
            <a:r>
              <a:rPr lang="fr-FR" sz="5400" b="1" spc="50" dirty="0">
                <a:ln w="9525" cmpd="sng">
                  <a:solidFill>
                    <a:schemeClr val="accent1"/>
                  </a:solidFill>
                  <a:prstDash val="solid"/>
                </a:ln>
                <a:solidFill>
                  <a:schemeClr val="bg1"/>
                </a:solidFill>
                <a:effectLst>
                  <a:glow rad="38100">
                    <a:schemeClr val="accent1">
                      <a:alpha val="40000"/>
                    </a:schemeClr>
                  </a:glow>
                </a:effectLst>
              </a:rPr>
              <a:t>Commande de Matériel</a:t>
            </a:r>
          </a:p>
        </p:txBody>
      </p:sp>
      <p:sp>
        <p:nvSpPr>
          <p:cNvPr id="3" name="ZoneTexte 2"/>
          <p:cNvSpPr txBox="1"/>
          <p:nvPr/>
        </p:nvSpPr>
        <p:spPr>
          <a:xfrm>
            <a:off x="0" y="2623964"/>
            <a:ext cx="11947402" cy="2554545"/>
          </a:xfrm>
          <a:prstGeom prst="rect">
            <a:avLst/>
          </a:prstGeom>
          <a:noFill/>
        </p:spPr>
        <p:txBody>
          <a:bodyPr wrap="square" rtlCol="0">
            <a:spAutoFit/>
          </a:bodyPr>
          <a:lstStyle/>
          <a:p>
            <a:pPr algn="ctr"/>
            <a:r>
              <a:rPr lang="fr-FR" sz="4000" b="1" dirty="0">
                <a:solidFill>
                  <a:schemeClr val="bg1"/>
                </a:solidFill>
              </a:rPr>
              <a:t>Possibilité pour les clubs de commander des balles et des raquette en passant par le comité Sarthe</a:t>
            </a:r>
          </a:p>
          <a:p>
            <a:pPr algn="ctr"/>
            <a:endParaRPr lang="fr-FR" sz="4000" b="1" dirty="0">
              <a:solidFill>
                <a:schemeClr val="bg1"/>
              </a:solidFill>
            </a:endParaRPr>
          </a:p>
          <a:p>
            <a:pPr algn="ctr"/>
            <a:r>
              <a:rPr lang="fr-FR" sz="4000" b="1" dirty="0">
                <a:solidFill>
                  <a:schemeClr val="bg1"/>
                </a:solidFill>
              </a:rPr>
              <a:t>Achats groupés = Remise de prix</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61949" y="2538128"/>
            <a:ext cx="9985109" cy="3170099"/>
          </a:xfrm>
          <a:prstGeom prst="rect">
            <a:avLst/>
          </a:prstGeom>
          <a:noFill/>
        </p:spPr>
        <p:txBody>
          <a:bodyPr wrap="square" rtlCol="0">
            <a:spAutoFit/>
          </a:bodyPr>
          <a:lstStyle/>
          <a:p>
            <a:pPr algn="ctr"/>
            <a:r>
              <a:rPr lang="fr-FR" sz="4000" b="1" dirty="0">
                <a:solidFill>
                  <a:schemeClr val="bg1"/>
                </a:solidFill>
              </a:rPr>
              <a:t>24 clubs ont demandé une mise à disposition</a:t>
            </a:r>
          </a:p>
          <a:p>
            <a:pPr algn="ctr"/>
            <a:endParaRPr lang="fr-FR" sz="4000" b="1" dirty="0">
              <a:solidFill>
                <a:schemeClr val="bg1"/>
              </a:solidFill>
            </a:endParaRPr>
          </a:p>
          <a:p>
            <a:pPr algn="ctr"/>
            <a:r>
              <a:rPr lang="fr-FR" sz="4000" b="1" dirty="0">
                <a:solidFill>
                  <a:schemeClr val="bg1"/>
                </a:solidFill>
              </a:rPr>
              <a:t>51 heures réalisées par semaine</a:t>
            </a:r>
          </a:p>
          <a:p>
            <a:pPr algn="ctr"/>
            <a:endParaRPr lang="fr-FR" sz="4000" b="1" dirty="0">
              <a:solidFill>
                <a:schemeClr val="bg1"/>
              </a:solidFill>
            </a:endParaRPr>
          </a:p>
          <a:p>
            <a:pPr algn="ctr"/>
            <a:r>
              <a:rPr lang="fr-FR" sz="4000" b="1" dirty="0">
                <a:solidFill>
                  <a:schemeClr val="bg1"/>
                </a:solidFill>
              </a:rPr>
              <a:t>1h30 à 3h00 par club</a:t>
            </a:r>
          </a:p>
        </p:txBody>
      </p:sp>
      <p:sp>
        <p:nvSpPr>
          <p:cNvPr id="4" name="ZoneTexte 3"/>
          <p:cNvSpPr txBox="1"/>
          <p:nvPr/>
        </p:nvSpPr>
        <p:spPr>
          <a:xfrm>
            <a:off x="1116281" y="558140"/>
            <a:ext cx="9714015" cy="8402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b">
            <a:spAutoFit/>
          </a:bodyPr>
          <a:lstStyle/>
          <a:p>
            <a:pPr algn="ctr">
              <a:lnSpc>
                <a:spcPct val="90000"/>
              </a:lnSpc>
              <a:spcBef>
                <a:spcPct val="0"/>
              </a:spcBef>
            </a:pPr>
            <a:r>
              <a:rPr lang="fr-FR" sz="5400" b="1" spc="50" dirty="0">
                <a:ln w="9525" cmpd="sng">
                  <a:solidFill>
                    <a:schemeClr val="accent1"/>
                  </a:solidFill>
                  <a:prstDash val="solid"/>
                </a:ln>
                <a:solidFill>
                  <a:schemeClr val="bg1"/>
                </a:solidFill>
                <a:effectLst>
                  <a:glow rad="38100">
                    <a:schemeClr val="accent1">
                      <a:alpha val="40000"/>
                    </a:schemeClr>
                  </a:glow>
                </a:effectLst>
              </a:rPr>
              <a:t>L’EMPLOI DANS LES CLUBS</a:t>
            </a:r>
          </a:p>
        </p:txBody>
      </p:sp>
    </p:spTree>
    <p:extLst>
      <p:ext uri="{BB962C8B-B14F-4D97-AF65-F5344CB8AC3E}">
        <p14:creationId xmlns:p14="http://schemas.microsoft.com/office/powerpoint/2010/main" val="1363964189"/>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90649" y="0"/>
            <a:ext cx="10224655" cy="6858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fr-FR" sz="4800" dirty="0">
                <a:solidFill>
                  <a:schemeClr val="bg1"/>
                </a:solidFill>
              </a:rPr>
              <a:t>Le </a:t>
            </a:r>
            <a:r>
              <a:rPr lang="fr-FR" sz="4800" dirty="0" err="1">
                <a:solidFill>
                  <a:schemeClr val="bg1"/>
                </a:solidFill>
              </a:rPr>
              <a:t>Multisalariat</a:t>
            </a:r>
            <a:endParaRPr lang="fr-FR" sz="4800" dirty="0">
              <a:solidFill>
                <a:schemeClr val="bg1"/>
              </a:solidFill>
            </a:endParaRPr>
          </a:p>
          <a:p>
            <a:pPr marL="1028700" lvl="1" indent="-571500">
              <a:buFont typeface="Arial" panose="020B0604020202020204" pitchFamily="34" charset="0"/>
              <a:buChar char="•"/>
            </a:pPr>
            <a:r>
              <a:rPr lang="fr-FR" sz="2400" dirty="0"/>
              <a:t>Plusieurs contrats de travail et plusieurs employeurs</a:t>
            </a:r>
          </a:p>
          <a:p>
            <a:pPr marL="571500" indent="-571500" algn="l">
              <a:buFont typeface="Arial" panose="020B0604020202020204" pitchFamily="34" charset="0"/>
              <a:buChar char="•"/>
            </a:pPr>
            <a:endParaRPr lang="fr-FR" sz="4800" dirty="0">
              <a:solidFill>
                <a:schemeClr val="bg1"/>
              </a:solidFill>
            </a:endParaRPr>
          </a:p>
          <a:p>
            <a:pPr marL="571500" indent="-571500" algn="l">
              <a:buFont typeface="Arial" panose="020B0604020202020204" pitchFamily="34" charset="0"/>
              <a:buChar char="•"/>
            </a:pPr>
            <a:r>
              <a:rPr lang="fr-FR" sz="4800" dirty="0">
                <a:solidFill>
                  <a:schemeClr val="bg1"/>
                </a:solidFill>
              </a:rPr>
              <a:t>La mise à disposition de personnel</a:t>
            </a:r>
          </a:p>
          <a:p>
            <a:pPr marL="1028700" lvl="1" indent="-571500">
              <a:buFont typeface="Arial" panose="020B0604020202020204" pitchFamily="34" charset="0"/>
              <a:buChar char="•"/>
            </a:pPr>
            <a:r>
              <a:rPr lang="fr-FR" sz="2400" dirty="0"/>
              <a:t>L'employeur met son salarié à la disposition d'une autre association... Convention de </a:t>
            </a:r>
            <a:r>
              <a:rPr lang="fr-FR" sz="2400" b="1" dirty="0"/>
              <a:t>mise à disposition</a:t>
            </a:r>
            <a:r>
              <a:rPr lang="fr-FR" sz="2400" dirty="0"/>
              <a:t> </a:t>
            </a:r>
            <a:r>
              <a:rPr lang="fr-FR" sz="2000" dirty="0"/>
              <a:t>.</a:t>
            </a:r>
          </a:p>
          <a:p>
            <a:pPr marL="571500" indent="-571500" algn="l">
              <a:buFont typeface="Arial" panose="020B0604020202020204" pitchFamily="34" charset="0"/>
              <a:buChar char="•"/>
            </a:pPr>
            <a:endParaRPr lang="fr-FR" sz="4800" dirty="0">
              <a:solidFill>
                <a:schemeClr val="bg1"/>
              </a:solidFill>
            </a:endParaRPr>
          </a:p>
          <a:p>
            <a:pPr marL="571500" indent="-571500" algn="l">
              <a:buFont typeface="Arial" panose="020B0604020202020204" pitchFamily="34" charset="0"/>
              <a:buChar char="•"/>
            </a:pPr>
            <a:r>
              <a:rPr lang="fr-FR" sz="4800" dirty="0">
                <a:solidFill>
                  <a:schemeClr val="bg1"/>
                </a:solidFill>
              </a:rPr>
              <a:t>Groupement d’Employeurs </a:t>
            </a:r>
          </a:p>
        </p:txBody>
      </p:sp>
    </p:spTree>
    <p:extLst>
      <p:ext uri="{BB962C8B-B14F-4D97-AF65-F5344CB8AC3E}">
        <p14:creationId xmlns:p14="http://schemas.microsoft.com/office/powerpoint/2010/main" val="370472832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rot="5400000">
            <a:off x="3373544" y="-479998"/>
            <a:ext cx="5387975" cy="8718005"/>
          </a:xfrm>
          <a:prstGeom prst="rect">
            <a:avLst/>
          </a:prstGeom>
          <a:noFill/>
          <a:ln w="9525">
            <a:noFill/>
            <a:miter lim="800000"/>
            <a:headEnd/>
            <a:tailEnd/>
          </a:ln>
        </p:spPr>
      </p:pic>
      <p:sp>
        <p:nvSpPr>
          <p:cNvPr id="3" name="Titre 1"/>
          <p:cNvSpPr>
            <a:spLocks noGrp="1"/>
          </p:cNvSpPr>
          <p:nvPr>
            <p:ph type="ctrTitle"/>
          </p:nvPr>
        </p:nvSpPr>
        <p:spPr>
          <a:xfrm>
            <a:off x="576337" y="287538"/>
            <a:ext cx="11268427" cy="840230"/>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b">
            <a:spAutoFit/>
          </a:bodyPr>
          <a:lstStyle/>
          <a:p>
            <a:r>
              <a:rPr lang="fr-FR" sz="5400" b="1" spc="50" dirty="0">
                <a:ln w="9525" cmpd="sng">
                  <a:solidFill>
                    <a:schemeClr val="accent1"/>
                  </a:solidFill>
                  <a:prstDash val="solid"/>
                </a:ln>
                <a:solidFill>
                  <a:schemeClr val="bg1"/>
                </a:solidFill>
                <a:effectLst>
                  <a:glow rad="38100">
                    <a:schemeClr val="accent1">
                      <a:alpha val="40000"/>
                    </a:schemeClr>
                  </a:glow>
                </a:effectLst>
                <a:latin typeface="+mn-lt"/>
                <a:ea typeface="+mn-ea"/>
                <a:cs typeface="+mn-cs"/>
              </a:rPr>
              <a:t>Le Groupement d’Employeurs</a:t>
            </a: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7765" y="2177334"/>
            <a:ext cx="11529855" cy="4339650"/>
          </a:xfrm>
          <a:prstGeom prst="rect">
            <a:avLst/>
          </a:prstGeom>
          <a:noFill/>
        </p:spPr>
        <p:txBody>
          <a:bodyPr wrap="square" rtlCol="0">
            <a:spAutoFit/>
          </a:bodyPr>
          <a:lstStyle/>
          <a:p>
            <a:r>
              <a:rPr lang="fr-FR" sz="2800" b="1" dirty="0">
                <a:solidFill>
                  <a:schemeClr val="bg1"/>
                </a:solidFill>
              </a:rPr>
              <a:t>Le Groupement, unique employeur du Salarié</a:t>
            </a:r>
          </a:p>
          <a:p>
            <a:endParaRPr lang="fr-FR" sz="2800" b="1" dirty="0">
              <a:solidFill>
                <a:schemeClr val="bg1"/>
              </a:solidFill>
            </a:endParaRPr>
          </a:p>
          <a:p>
            <a:pPr lvl="1">
              <a:buFont typeface="Wingdings" pitchFamily="2" charset="2"/>
              <a:buChar char="Ø"/>
            </a:pPr>
            <a:r>
              <a:rPr lang="fr-FR" sz="2400" dirty="0">
                <a:solidFill>
                  <a:schemeClr val="bg1"/>
                </a:solidFill>
              </a:rPr>
              <a:t>Emploie et rémunère les salariés</a:t>
            </a:r>
          </a:p>
          <a:p>
            <a:pPr lvl="1">
              <a:buFont typeface="Wingdings" pitchFamily="2" charset="2"/>
              <a:buChar char="Ø"/>
            </a:pPr>
            <a:endParaRPr lang="fr-FR" sz="2400" dirty="0">
              <a:solidFill>
                <a:schemeClr val="bg1"/>
              </a:solidFill>
            </a:endParaRPr>
          </a:p>
          <a:p>
            <a:pPr lvl="1">
              <a:buFont typeface="Wingdings" pitchFamily="2" charset="2"/>
              <a:buChar char="Ø"/>
            </a:pPr>
            <a:r>
              <a:rPr lang="fr-FR" sz="2400" dirty="0">
                <a:solidFill>
                  <a:schemeClr val="bg1"/>
                </a:solidFill>
              </a:rPr>
              <a:t>Gère le planning des salariés en fonction des besoins des adhérents</a:t>
            </a:r>
          </a:p>
          <a:p>
            <a:pPr lvl="1">
              <a:buFont typeface="Wingdings" pitchFamily="2" charset="2"/>
              <a:buChar char="Ø"/>
            </a:pPr>
            <a:endParaRPr lang="fr-FR" sz="2400" dirty="0">
              <a:solidFill>
                <a:schemeClr val="bg1"/>
              </a:solidFill>
            </a:endParaRPr>
          </a:p>
          <a:p>
            <a:pPr lvl="1">
              <a:buFont typeface="Wingdings" pitchFamily="2" charset="2"/>
              <a:buChar char="Ø"/>
            </a:pPr>
            <a:r>
              <a:rPr lang="fr-FR" sz="2400" dirty="0">
                <a:solidFill>
                  <a:schemeClr val="bg1"/>
                </a:solidFill>
              </a:rPr>
              <a:t>Facture aux adhérents les mises à disposition de salariés</a:t>
            </a:r>
          </a:p>
          <a:p>
            <a:pPr lvl="1">
              <a:buFont typeface="Wingdings" pitchFamily="2" charset="2"/>
              <a:buChar char="Ø"/>
            </a:pPr>
            <a:endParaRPr lang="fr-FR" sz="2400" dirty="0">
              <a:solidFill>
                <a:schemeClr val="bg1"/>
              </a:solidFill>
            </a:endParaRPr>
          </a:p>
          <a:p>
            <a:pPr lvl="1">
              <a:buFont typeface="Wingdings" pitchFamily="2" charset="2"/>
              <a:buChar char="Ø"/>
            </a:pPr>
            <a:r>
              <a:rPr lang="fr-FR" sz="2400" dirty="0">
                <a:solidFill>
                  <a:schemeClr val="bg1"/>
                </a:solidFill>
              </a:rPr>
              <a:t>Assure le suivi et veille à l’évolution des salariés en fonction de leurs compétences et de leurs attentes</a:t>
            </a:r>
          </a:p>
          <a:p>
            <a:endParaRPr lang="fr-FR" sz="2800" dirty="0">
              <a:solidFill>
                <a:schemeClr val="bg1"/>
              </a:solidFill>
            </a:endParaRPr>
          </a:p>
        </p:txBody>
      </p:sp>
      <p:sp>
        <p:nvSpPr>
          <p:cNvPr id="7" name="Titre 1"/>
          <p:cNvSpPr>
            <a:spLocks noGrp="1"/>
          </p:cNvSpPr>
          <p:nvPr>
            <p:ph type="ctrTitle"/>
          </p:nvPr>
        </p:nvSpPr>
        <p:spPr>
          <a:xfrm>
            <a:off x="430363" y="166156"/>
            <a:ext cx="11268427" cy="1588127"/>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b">
            <a:spAutoFit/>
          </a:bodyPr>
          <a:lstStyle/>
          <a:p>
            <a:r>
              <a:rPr lang="fr-FR" sz="5400" b="1" spc="50" dirty="0">
                <a:ln w="9525" cmpd="sng">
                  <a:solidFill>
                    <a:schemeClr val="accent1"/>
                  </a:solidFill>
                  <a:prstDash val="solid"/>
                </a:ln>
                <a:solidFill>
                  <a:schemeClr val="bg1"/>
                </a:solidFill>
                <a:effectLst>
                  <a:glow rad="38100">
                    <a:schemeClr val="accent1">
                      <a:alpha val="40000"/>
                    </a:schemeClr>
                  </a:glow>
                </a:effectLst>
                <a:latin typeface="+mn-lt"/>
                <a:ea typeface="+mn-ea"/>
                <a:cs typeface="+mn-cs"/>
              </a:rPr>
              <a:t>Le fonctionnement des Groupements d’Employeurs</a:t>
            </a:r>
          </a:p>
        </p:txBody>
      </p:sp>
    </p:spTree>
    <p:extLst>
      <p:ext uri="{BB962C8B-B14F-4D97-AF65-F5344CB8AC3E}">
        <p14:creationId xmlns:p14="http://schemas.microsoft.com/office/powerpoint/2010/main" val="30464578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7381" y="2093450"/>
            <a:ext cx="10945216" cy="3970318"/>
          </a:xfrm>
          <a:prstGeom prst="rect">
            <a:avLst/>
          </a:prstGeom>
          <a:noFill/>
        </p:spPr>
        <p:txBody>
          <a:bodyPr wrap="square" rtlCol="0">
            <a:spAutoFit/>
          </a:bodyPr>
          <a:lstStyle/>
          <a:p>
            <a:r>
              <a:rPr lang="fr-FR" sz="2800" b="1" dirty="0">
                <a:solidFill>
                  <a:schemeClr val="bg1"/>
                </a:solidFill>
              </a:rPr>
              <a:t>L’Entreprise adhérente, membre acteur du collectif</a:t>
            </a:r>
          </a:p>
          <a:p>
            <a:endParaRPr lang="fr-FR" sz="2800" b="1" dirty="0">
              <a:solidFill>
                <a:schemeClr val="bg1"/>
              </a:solidFill>
            </a:endParaRPr>
          </a:p>
          <a:p>
            <a:pPr lvl="1">
              <a:buFont typeface="Wingdings" pitchFamily="2" charset="2"/>
              <a:buChar char="Ø"/>
            </a:pPr>
            <a:r>
              <a:rPr lang="fr-FR" sz="2400" dirty="0">
                <a:solidFill>
                  <a:schemeClr val="bg1"/>
                </a:solidFill>
              </a:rPr>
              <a:t>Adhère durablement au Groupement</a:t>
            </a:r>
          </a:p>
          <a:p>
            <a:pPr lvl="1">
              <a:buFont typeface="Wingdings" pitchFamily="2" charset="2"/>
              <a:buChar char="Ø"/>
            </a:pPr>
            <a:endParaRPr lang="fr-FR" sz="2400" dirty="0">
              <a:solidFill>
                <a:schemeClr val="bg1"/>
              </a:solidFill>
            </a:endParaRPr>
          </a:p>
          <a:p>
            <a:pPr lvl="1">
              <a:buFont typeface="Wingdings" pitchFamily="2" charset="2"/>
              <a:buChar char="Ø"/>
            </a:pPr>
            <a:r>
              <a:rPr lang="fr-FR" sz="2400" dirty="0">
                <a:solidFill>
                  <a:schemeClr val="bg1"/>
                </a:solidFill>
              </a:rPr>
              <a:t>Est facturée par le Groupement pour les mises à disposition des salariés</a:t>
            </a:r>
          </a:p>
          <a:p>
            <a:pPr lvl="1">
              <a:buFont typeface="Wingdings" pitchFamily="2" charset="2"/>
              <a:buChar char="Ø"/>
            </a:pPr>
            <a:endParaRPr lang="fr-FR" sz="2400" dirty="0">
              <a:solidFill>
                <a:schemeClr val="bg1"/>
              </a:solidFill>
            </a:endParaRPr>
          </a:p>
          <a:p>
            <a:pPr lvl="1">
              <a:buFont typeface="Wingdings" pitchFamily="2" charset="2"/>
              <a:buChar char="Ø"/>
            </a:pPr>
            <a:r>
              <a:rPr lang="fr-FR" sz="2400" dirty="0">
                <a:solidFill>
                  <a:schemeClr val="bg1"/>
                </a:solidFill>
              </a:rPr>
              <a:t>Accepte la clause de responsabilité solidaire</a:t>
            </a:r>
          </a:p>
          <a:p>
            <a:pPr lvl="1">
              <a:buFont typeface="Wingdings" pitchFamily="2" charset="2"/>
              <a:buChar char="Ø"/>
            </a:pPr>
            <a:endParaRPr lang="fr-FR" sz="2400" dirty="0">
              <a:solidFill>
                <a:schemeClr val="bg1"/>
              </a:solidFill>
            </a:endParaRPr>
          </a:p>
          <a:p>
            <a:pPr lvl="1">
              <a:buFont typeface="Wingdings" pitchFamily="2" charset="2"/>
              <a:buChar char="Ø"/>
            </a:pPr>
            <a:r>
              <a:rPr lang="fr-FR" sz="2400" dirty="0">
                <a:solidFill>
                  <a:schemeClr val="bg1"/>
                </a:solidFill>
              </a:rPr>
              <a:t>Est responsable des conditions d’exécution du travail</a:t>
            </a:r>
          </a:p>
          <a:p>
            <a:endParaRPr lang="fr-FR" sz="2800" b="1" dirty="0">
              <a:solidFill>
                <a:schemeClr val="bg1"/>
              </a:solidFill>
            </a:endParaRPr>
          </a:p>
        </p:txBody>
      </p:sp>
      <p:sp>
        <p:nvSpPr>
          <p:cNvPr id="5" name="Titre 1"/>
          <p:cNvSpPr txBox="1">
            <a:spLocks/>
          </p:cNvSpPr>
          <p:nvPr/>
        </p:nvSpPr>
        <p:spPr>
          <a:xfrm>
            <a:off x="335360" y="225533"/>
            <a:ext cx="11521280" cy="158812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b">
            <a:spAutoFit/>
          </a:bodyPr>
          <a:lstStyle/>
          <a:p>
            <a:pPr marL="0" marR="0" lvl="0" indent="0" algn="ctr" fontAlgn="auto">
              <a:lnSpc>
                <a:spcPct val="90000"/>
              </a:lnSpc>
              <a:spcBef>
                <a:spcPct val="0"/>
              </a:spcBef>
              <a:spcAft>
                <a:spcPts val="0"/>
              </a:spcAft>
              <a:buClrTx/>
              <a:buSzTx/>
              <a:tabLst/>
              <a:defRPr/>
            </a:pPr>
            <a:r>
              <a:rPr lang="fr-FR" sz="5400" b="1" spc="50" dirty="0">
                <a:ln w="9525" cmpd="sng">
                  <a:solidFill>
                    <a:schemeClr val="accent1"/>
                  </a:solidFill>
                  <a:prstDash val="solid"/>
                </a:ln>
                <a:solidFill>
                  <a:schemeClr val="bg1"/>
                </a:solidFill>
                <a:effectLst>
                  <a:glow rad="38100">
                    <a:schemeClr val="accent1">
                      <a:alpha val="40000"/>
                    </a:schemeClr>
                  </a:glow>
                </a:effectLst>
              </a:rPr>
              <a:t>Le fonctionnement des Groupements d’Employeurs</a:t>
            </a: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566057" y="2589878"/>
            <a:ext cx="11625943" cy="5467069"/>
          </a:xfrm>
          <a:prstGeom prst="rect">
            <a:avLst/>
          </a:prstGeom>
          <a:noFill/>
          <a:ln w="9525">
            <a:noFill/>
            <a:miter lim="800000"/>
            <a:headEnd/>
            <a:tailEnd/>
          </a:ln>
        </p:spPr>
      </p:pic>
      <p:pic>
        <p:nvPicPr>
          <p:cNvPr id="6" name="Picture 2" descr="http://www.fftt.com/site/medias/banners/bandeau-e-pass-ping_993551948.jpg"/>
          <p:cNvPicPr>
            <a:picLocks noChangeAspect="1" noChangeArrowheads="1"/>
          </p:cNvPicPr>
          <p:nvPr/>
        </p:nvPicPr>
        <p:blipFill>
          <a:blip r:embed="rId3" cstate="print"/>
          <a:srcRect/>
          <a:stretch>
            <a:fillRect/>
          </a:stretch>
        </p:blipFill>
        <p:spPr bwMode="auto">
          <a:xfrm>
            <a:off x="985654" y="178148"/>
            <a:ext cx="10224654" cy="3166590"/>
          </a:xfrm>
          <a:prstGeom prst="rect">
            <a:avLst/>
          </a:prstGeom>
          <a:noFill/>
        </p:spPr>
      </p:pic>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paysdelaloire.up-maregion.fr/backend/api/files/c41458da-991d-49be-86a5-af3055c6f50a"/>
          <p:cNvPicPr>
            <a:picLocks noChangeAspect="1" noChangeArrowheads="1"/>
          </p:cNvPicPr>
          <p:nvPr/>
        </p:nvPicPr>
        <p:blipFill>
          <a:blip r:embed="rId2" cstate="print"/>
          <a:srcRect/>
          <a:stretch>
            <a:fillRect/>
          </a:stretch>
        </p:blipFill>
        <p:spPr bwMode="auto">
          <a:xfrm>
            <a:off x="1871531" y="2117191"/>
            <a:ext cx="8299435" cy="4248472"/>
          </a:xfrm>
          <a:prstGeom prst="rect">
            <a:avLst/>
          </a:prstGeom>
          <a:noFill/>
        </p:spPr>
      </p:pic>
      <p:sp>
        <p:nvSpPr>
          <p:cNvPr id="6" name="Titre 1"/>
          <p:cNvSpPr txBox="1">
            <a:spLocks/>
          </p:cNvSpPr>
          <p:nvPr/>
        </p:nvSpPr>
        <p:spPr>
          <a:xfrm>
            <a:off x="370986" y="95000"/>
            <a:ext cx="11521280" cy="175432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b">
            <a:spAutoFit/>
          </a:bodyPr>
          <a:lstStyle/>
          <a:p>
            <a:pPr marR="0" lvl="0" indent="0" algn="ctr" fontAlgn="auto">
              <a:lnSpc>
                <a:spcPct val="100000"/>
              </a:lnSpc>
              <a:spcBef>
                <a:spcPct val="0"/>
              </a:spcBef>
              <a:spcAft>
                <a:spcPts val="0"/>
              </a:spcAft>
              <a:buClrTx/>
              <a:buSzTx/>
              <a:tabLst/>
              <a:defRPr/>
            </a:pPr>
            <a:r>
              <a:rPr lang="fr-FR" sz="5400" b="1" spc="50" dirty="0">
                <a:ln w="9525" cmpd="sng">
                  <a:solidFill>
                    <a:schemeClr val="accent1"/>
                  </a:solidFill>
                  <a:prstDash val="solid"/>
                </a:ln>
                <a:solidFill>
                  <a:schemeClr val="bg1"/>
                </a:solidFill>
                <a:effectLst>
                  <a:glow rad="38100">
                    <a:schemeClr val="accent1">
                      <a:alpha val="40000"/>
                    </a:schemeClr>
                  </a:glow>
                </a:effectLst>
              </a:rPr>
              <a:t>Nouveauté…</a:t>
            </a:r>
          </a:p>
          <a:p>
            <a:pPr marR="0" lvl="0" indent="0" algn="ctr" fontAlgn="auto">
              <a:lnSpc>
                <a:spcPct val="100000"/>
              </a:lnSpc>
              <a:spcBef>
                <a:spcPct val="0"/>
              </a:spcBef>
              <a:spcAft>
                <a:spcPts val="0"/>
              </a:spcAft>
              <a:buClrTx/>
              <a:buSzTx/>
              <a:tabLst/>
              <a:defRPr/>
            </a:pPr>
            <a:r>
              <a:rPr lang="fr-FR" sz="5400" b="1" spc="50" dirty="0">
                <a:ln w="9525" cmpd="sng">
                  <a:solidFill>
                    <a:schemeClr val="accent1"/>
                  </a:solidFill>
                  <a:prstDash val="solid"/>
                </a:ln>
                <a:solidFill>
                  <a:schemeClr val="bg1"/>
                </a:solidFill>
                <a:effectLst>
                  <a:glow rad="38100">
                    <a:schemeClr val="accent1">
                      <a:alpha val="40000"/>
                    </a:schemeClr>
                  </a:glow>
                </a:effectLst>
              </a:rPr>
              <a:t>Pour les lycéens !</a:t>
            </a: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3C7807F-6B9D-4704-8430-85F3FB3232A3}"/>
              </a:ext>
            </a:extLst>
          </p:cNvPr>
          <p:cNvSpPr txBox="1"/>
          <p:nvPr/>
        </p:nvSpPr>
        <p:spPr>
          <a:xfrm>
            <a:off x="2376196" y="3006412"/>
            <a:ext cx="6796389" cy="132343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8000" dirty="0">
                <a:solidFill>
                  <a:schemeClr val="bg1"/>
                </a:solidFill>
              </a:rPr>
              <a:t>MERCI</a:t>
            </a:r>
          </a:p>
        </p:txBody>
      </p:sp>
      <p:pic>
        <p:nvPicPr>
          <p:cNvPr id="8" name="Image 7">
            <a:extLst>
              <a:ext uri="{FF2B5EF4-FFF2-40B4-BE49-F238E27FC236}">
                <a16:creationId xmlns:a16="http://schemas.microsoft.com/office/drawing/2014/main" id="{B0D3B375-29A8-4694-8228-D997AD876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200337469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Image 8">
            <a:extLst>
              <a:ext uri="{FF2B5EF4-FFF2-40B4-BE49-F238E27FC236}">
                <a16:creationId xmlns:a16="http://schemas.microsoft.com/office/drawing/2014/main" id="{8481FEF2-A2D2-4437-B3D7-754D4788C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pic>
        <p:nvPicPr>
          <p:cNvPr id="1026" name="Picture 2" descr="Covid19 - Plan de sortie de crise de l'Institut Santé - Institut Santé">
            <a:extLst>
              <a:ext uri="{FF2B5EF4-FFF2-40B4-BE49-F238E27FC236}">
                <a16:creationId xmlns:a16="http://schemas.microsoft.com/office/drawing/2014/main" id="{4F7E90E5-B714-46B3-97F2-1FC83EE0A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987" y="2043153"/>
            <a:ext cx="7384026" cy="34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93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2852292" y="1189620"/>
            <a:ext cx="6487482"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Accueil dans les clubs</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ZoneTexte 7">
            <a:extLst>
              <a:ext uri="{FF2B5EF4-FFF2-40B4-BE49-F238E27FC236}">
                <a16:creationId xmlns:a16="http://schemas.microsoft.com/office/drawing/2014/main" id="{12F1D8B2-DB38-4D39-9650-DBD945EB2C0C}"/>
              </a:ext>
            </a:extLst>
          </p:cNvPr>
          <p:cNvSpPr txBox="1"/>
          <p:nvPr/>
        </p:nvSpPr>
        <p:spPr>
          <a:xfrm>
            <a:off x="0" y="2684206"/>
            <a:ext cx="12192000" cy="3493264"/>
          </a:xfrm>
          <a:prstGeom prst="rect">
            <a:avLst/>
          </a:prstGeom>
          <a:noFill/>
        </p:spPr>
        <p:txBody>
          <a:bodyPr wrap="square" rtlCol="0">
            <a:spAutoFit/>
          </a:bodyPr>
          <a:lstStyle/>
          <a:p>
            <a:pPr marL="1071563" indent="-457200">
              <a:spcAft>
                <a:spcPts val="600"/>
              </a:spcAft>
              <a:buFont typeface="Wingdings" panose="05000000000000000000" pitchFamily="2" charset="2"/>
              <a:buChar char="ü"/>
            </a:pPr>
            <a:r>
              <a:rPr lang="fr-FR" sz="2800" dirty="0">
                <a:solidFill>
                  <a:schemeClr val="bg1"/>
                </a:solidFill>
              </a:rPr>
              <a:t>Affichage obligatoire de l’affiche FFTT (gestes barrières)</a:t>
            </a:r>
          </a:p>
          <a:p>
            <a:pPr marL="1071563" indent="-457200">
              <a:spcAft>
                <a:spcPts val="600"/>
              </a:spcAft>
              <a:buFont typeface="Wingdings" panose="05000000000000000000" pitchFamily="2" charset="2"/>
              <a:buChar char="ü"/>
            </a:pPr>
            <a:r>
              <a:rPr lang="fr-FR" sz="2800" dirty="0">
                <a:solidFill>
                  <a:schemeClr val="bg1"/>
                </a:solidFill>
              </a:rPr>
              <a:t>Présence obligatoire d’un référent COVID pendant les heures d’ouverture</a:t>
            </a:r>
          </a:p>
          <a:p>
            <a:pPr marL="1071563" indent="-457200">
              <a:spcAft>
                <a:spcPts val="600"/>
              </a:spcAft>
              <a:buFont typeface="Wingdings" panose="05000000000000000000" pitchFamily="2" charset="2"/>
              <a:buChar char="ü"/>
            </a:pPr>
            <a:r>
              <a:rPr lang="fr-FR" sz="2800" dirty="0">
                <a:solidFill>
                  <a:schemeClr val="bg1"/>
                </a:solidFill>
              </a:rPr>
              <a:t>Une liste de présence des personnes dans la salle est obligatoire</a:t>
            </a:r>
          </a:p>
          <a:p>
            <a:pPr marL="1071563" indent="-457200">
              <a:spcAft>
                <a:spcPts val="600"/>
              </a:spcAft>
              <a:buFont typeface="Wingdings" panose="05000000000000000000" pitchFamily="2" charset="2"/>
              <a:buChar char="ü"/>
            </a:pPr>
            <a:r>
              <a:rPr lang="fr-FR" sz="2800" dirty="0">
                <a:solidFill>
                  <a:schemeClr val="bg1"/>
                </a:solidFill>
              </a:rPr>
              <a:t>Les vestiaires sont accessibles (sauf avis contraire municipalité)</a:t>
            </a:r>
          </a:p>
          <a:p>
            <a:pPr marL="1071563" indent="-457200">
              <a:spcAft>
                <a:spcPts val="600"/>
              </a:spcAft>
              <a:buFont typeface="Wingdings" panose="05000000000000000000" pitchFamily="2" charset="2"/>
              <a:buChar char="ü"/>
            </a:pPr>
            <a:r>
              <a:rPr lang="fr-FR" sz="2800" dirty="0">
                <a:solidFill>
                  <a:schemeClr val="bg1"/>
                </a:solidFill>
              </a:rPr>
              <a:t>Demande d’autorisation uniquement si plus de 1500 personnes</a:t>
            </a:r>
          </a:p>
          <a:p>
            <a:pPr marL="1071563" indent="-457200">
              <a:buFont typeface="Wingdings" panose="05000000000000000000" pitchFamily="2" charset="2"/>
              <a:buChar char="ü"/>
            </a:pPr>
            <a:endParaRPr lang="fr-FR" sz="2800" dirty="0">
              <a:solidFill>
                <a:schemeClr val="bg1"/>
              </a:solidFill>
            </a:endParaRPr>
          </a:p>
          <a:p>
            <a:pPr marL="1071563" indent="-457200">
              <a:buFont typeface="Wingdings" panose="05000000000000000000" pitchFamily="2" charset="2"/>
              <a:buChar char="ü"/>
            </a:pPr>
            <a:endParaRPr lang="fr-FR" sz="2800" dirty="0">
              <a:solidFill>
                <a:schemeClr val="bg1"/>
              </a:solidFill>
            </a:endParaRPr>
          </a:p>
        </p:txBody>
      </p:sp>
      <p:pic>
        <p:nvPicPr>
          <p:cNvPr id="9" name="Image 8">
            <a:extLst>
              <a:ext uri="{FF2B5EF4-FFF2-40B4-BE49-F238E27FC236}">
                <a16:creationId xmlns:a16="http://schemas.microsoft.com/office/drawing/2014/main" id="{AA2D8384-59A5-444C-AAC9-70715152D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2829774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3307834" y="1189620"/>
            <a:ext cx="5576398"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Les entrainements</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ZoneTexte 7">
            <a:extLst>
              <a:ext uri="{FF2B5EF4-FFF2-40B4-BE49-F238E27FC236}">
                <a16:creationId xmlns:a16="http://schemas.microsoft.com/office/drawing/2014/main" id="{12F1D8B2-DB38-4D39-9650-DBD945EB2C0C}"/>
              </a:ext>
            </a:extLst>
          </p:cNvPr>
          <p:cNvSpPr txBox="1"/>
          <p:nvPr/>
        </p:nvSpPr>
        <p:spPr>
          <a:xfrm>
            <a:off x="0" y="2684206"/>
            <a:ext cx="12192000" cy="3062377"/>
          </a:xfrm>
          <a:prstGeom prst="rect">
            <a:avLst/>
          </a:prstGeom>
          <a:noFill/>
        </p:spPr>
        <p:txBody>
          <a:bodyPr wrap="square" rtlCol="0">
            <a:spAutoFit/>
          </a:bodyPr>
          <a:lstStyle/>
          <a:p>
            <a:pPr marL="1071563" indent="-457200">
              <a:spcAft>
                <a:spcPts val="600"/>
              </a:spcAft>
              <a:buFont typeface="Wingdings" panose="05000000000000000000" pitchFamily="2" charset="2"/>
              <a:buChar char="ü"/>
            </a:pPr>
            <a:r>
              <a:rPr lang="fr-FR" sz="2800" dirty="0">
                <a:solidFill>
                  <a:schemeClr val="bg1"/>
                </a:solidFill>
              </a:rPr>
              <a:t>Eviter les croisements si possible</a:t>
            </a:r>
          </a:p>
          <a:p>
            <a:pPr marL="1071563" indent="-457200">
              <a:spcAft>
                <a:spcPts val="600"/>
              </a:spcAft>
              <a:buFont typeface="Wingdings" panose="05000000000000000000" pitchFamily="2" charset="2"/>
              <a:buChar char="ü"/>
            </a:pPr>
            <a:r>
              <a:rPr lang="fr-FR" sz="2800" dirty="0">
                <a:solidFill>
                  <a:schemeClr val="bg1"/>
                </a:solidFill>
              </a:rPr>
              <a:t>Port du masque en dehors du jeu (&gt; 11 ans)</a:t>
            </a:r>
          </a:p>
          <a:p>
            <a:pPr marL="1071563" indent="-457200">
              <a:spcAft>
                <a:spcPts val="600"/>
              </a:spcAft>
              <a:buFont typeface="Wingdings" panose="05000000000000000000" pitchFamily="2" charset="2"/>
              <a:buChar char="ü"/>
            </a:pPr>
            <a:r>
              <a:rPr lang="fr-FR" sz="2800" dirty="0">
                <a:solidFill>
                  <a:schemeClr val="bg1"/>
                </a:solidFill>
              </a:rPr>
              <a:t>Désinfecter le matériel régulièrement (tables, séparations, balles, etc.)</a:t>
            </a:r>
          </a:p>
          <a:p>
            <a:pPr marL="1071563" indent="-457200">
              <a:spcAft>
                <a:spcPts val="600"/>
              </a:spcAft>
              <a:buFont typeface="Wingdings" panose="05000000000000000000" pitchFamily="2" charset="2"/>
              <a:buChar char="ü"/>
            </a:pPr>
            <a:r>
              <a:rPr lang="fr-FR" sz="2800" dirty="0">
                <a:solidFill>
                  <a:schemeClr val="bg1"/>
                </a:solidFill>
              </a:rPr>
              <a:t>Pas de prêt de matériel</a:t>
            </a:r>
          </a:p>
          <a:p>
            <a:pPr marL="1071563" indent="-457200">
              <a:spcAft>
                <a:spcPts val="600"/>
              </a:spcAft>
              <a:buFont typeface="Wingdings" panose="05000000000000000000" pitchFamily="2" charset="2"/>
              <a:buChar char="ü"/>
            </a:pPr>
            <a:r>
              <a:rPr lang="fr-FR" sz="2800" dirty="0">
                <a:solidFill>
                  <a:schemeClr val="bg1"/>
                </a:solidFill>
              </a:rPr>
              <a:t>Ne pas essuyer ses mains sur la table</a:t>
            </a:r>
          </a:p>
          <a:p>
            <a:pPr marL="1071563" indent="-457200">
              <a:buFont typeface="Wingdings" panose="05000000000000000000" pitchFamily="2" charset="2"/>
              <a:buChar char="ü"/>
            </a:pPr>
            <a:endParaRPr lang="fr-FR" sz="2800" dirty="0">
              <a:solidFill>
                <a:schemeClr val="bg1"/>
              </a:solidFill>
            </a:endParaRPr>
          </a:p>
        </p:txBody>
      </p:sp>
      <p:pic>
        <p:nvPicPr>
          <p:cNvPr id="9" name="Image 8">
            <a:extLst>
              <a:ext uri="{FF2B5EF4-FFF2-40B4-BE49-F238E27FC236}">
                <a16:creationId xmlns:a16="http://schemas.microsoft.com/office/drawing/2014/main" id="{AA2D8384-59A5-444C-AAC9-70715152D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38798879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3527124" y="1189620"/>
            <a:ext cx="5137817"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Les compétitions</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ZoneTexte 7">
            <a:extLst>
              <a:ext uri="{FF2B5EF4-FFF2-40B4-BE49-F238E27FC236}">
                <a16:creationId xmlns:a16="http://schemas.microsoft.com/office/drawing/2014/main" id="{12F1D8B2-DB38-4D39-9650-DBD945EB2C0C}"/>
              </a:ext>
            </a:extLst>
          </p:cNvPr>
          <p:cNvSpPr txBox="1"/>
          <p:nvPr/>
        </p:nvSpPr>
        <p:spPr>
          <a:xfrm>
            <a:off x="0" y="2684206"/>
            <a:ext cx="12192000" cy="4431983"/>
          </a:xfrm>
          <a:prstGeom prst="rect">
            <a:avLst/>
          </a:prstGeom>
          <a:noFill/>
        </p:spPr>
        <p:txBody>
          <a:bodyPr wrap="square" rtlCol="0">
            <a:spAutoFit/>
          </a:bodyPr>
          <a:lstStyle/>
          <a:p>
            <a:pPr marL="1071563" indent="-457200">
              <a:spcAft>
                <a:spcPts val="600"/>
              </a:spcAft>
              <a:buFont typeface="Wingdings" panose="05000000000000000000" pitchFamily="2" charset="2"/>
              <a:buChar char="ü"/>
            </a:pPr>
            <a:r>
              <a:rPr lang="fr-FR" sz="2800" dirty="0">
                <a:solidFill>
                  <a:schemeClr val="bg1"/>
                </a:solidFill>
              </a:rPr>
              <a:t>Les joueurs et arbitres sont autorisés à ne pas porter le masque pendant les parties</a:t>
            </a:r>
          </a:p>
          <a:p>
            <a:pPr marL="1071563" indent="-457200">
              <a:spcAft>
                <a:spcPts val="600"/>
              </a:spcAft>
              <a:buFont typeface="Wingdings" panose="05000000000000000000" pitchFamily="2" charset="2"/>
              <a:buChar char="ü"/>
            </a:pPr>
            <a:r>
              <a:rPr lang="fr-FR" sz="2800" dirty="0">
                <a:solidFill>
                  <a:schemeClr val="bg1"/>
                </a:solidFill>
              </a:rPr>
              <a:t>Les joueurs et un coach sont autorisés sur le banc (</a:t>
            </a:r>
            <a:r>
              <a:rPr lang="fr-FR" sz="2800" b="1" dirty="0">
                <a:solidFill>
                  <a:srgbClr val="FFFF00"/>
                </a:solidFill>
              </a:rPr>
              <a:t>port du masque</a:t>
            </a:r>
            <a:r>
              <a:rPr lang="fr-FR" sz="2800" dirty="0">
                <a:solidFill>
                  <a:schemeClr val="bg1"/>
                </a:solidFill>
              </a:rPr>
              <a:t>)</a:t>
            </a:r>
          </a:p>
          <a:p>
            <a:pPr marL="1071563" indent="-457200">
              <a:spcAft>
                <a:spcPts val="600"/>
              </a:spcAft>
              <a:buFont typeface="Wingdings" panose="05000000000000000000" pitchFamily="2" charset="2"/>
              <a:buChar char="ü"/>
            </a:pPr>
            <a:r>
              <a:rPr lang="fr-FR" sz="2800" dirty="0">
                <a:solidFill>
                  <a:schemeClr val="bg1"/>
                </a:solidFill>
              </a:rPr>
              <a:t>Si la salle est maintenue fermée, un report devra être demandé à la commission sportive compétente (comité ou ligue)</a:t>
            </a:r>
          </a:p>
          <a:p>
            <a:pPr marL="1071563" indent="-457200">
              <a:spcAft>
                <a:spcPts val="600"/>
              </a:spcAft>
              <a:buFont typeface="Wingdings" panose="05000000000000000000" pitchFamily="2" charset="2"/>
              <a:buChar char="ü"/>
            </a:pPr>
            <a:r>
              <a:rPr lang="fr-FR" sz="2800" dirty="0">
                <a:solidFill>
                  <a:schemeClr val="bg1"/>
                </a:solidFill>
              </a:rPr>
              <a:t>Buvette autorisée mais en respectant les gestes barrières</a:t>
            </a:r>
          </a:p>
          <a:p>
            <a:pPr marL="1071563" indent="-457200">
              <a:spcAft>
                <a:spcPts val="600"/>
              </a:spcAft>
              <a:buFont typeface="Wingdings" panose="05000000000000000000" pitchFamily="2" charset="2"/>
              <a:buChar char="ü"/>
            </a:pPr>
            <a:r>
              <a:rPr lang="fr-FR" sz="2800" dirty="0">
                <a:solidFill>
                  <a:schemeClr val="bg1"/>
                </a:solidFill>
              </a:rPr>
              <a:t>Le repas de fin de compétition est à éviter</a:t>
            </a:r>
          </a:p>
          <a:p>
            <a:pPr marL="1071563" indent="-457200">
              <a:spcAft>
                <a:spcPts val="600"/>
              </a:spcAft>
              <a:buFont typeface="Wingdings" panose="05000000000000000000" pitchFamily="2" charset="2"/>
              <a:buChar char="ü"/>
            </a:pPr>
            <a:r>
              <a:rPr lang="fr-FR" sz="2800" dirty="0">
                <a:solidFill>
                  <a:schemeClr val="bg1"/>
                </a:solidFill>
              </a:rPr>
              <a:t>Gel et lingettes désinfectantes dans chaque aire de jeu</a:t>
            </a:r>
          </a:p>
          <a:p>
            <a:pPr marL="1071563" indent="-457200">
              <a:buFont typeface="Wingdings" panose="05000000000000000000" pitchFamily="2" charset="2"/>
              <a:buChar char="ü"/>
            </a:pPr>
            <a:endParaRPr lang="fr-FR" sz="2800" dirty="0">
              <a:solidFill>
                <a:schemeClr val="bg1"/>
              </a:solidFill>
            </a:endParaRPr>
          </a:p>
        </p:txBody>
      </p:sp>
      <p:pic>
        <p:nvPicPr>
          <p:cNvPr id="9" name="Image 8">
            <a:extLst>
              <a:ext uri="{FF2B5EF4-FFF2-40B4-BE49-F238E27FC236}">
                <a16:creationId xmlns:a16="http://schemas.microsoft.com/office/drawing/2014/main" id="{AA2D8384-59A5-444C-AAC9-70715152D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7774258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1E406-B1FE-47E1-9F53-0F12F427DB6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C6215BFA-A584-4BD6-8CAA-26314B68481E}"/>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E7F9D925-39B1-4415-B9F6-DCB37CEE0378}"/>
              </a:ext>
            </a:extLst>
          </p:cNvPr>
          <p:cNvPicPr>
            <a:picLocks noChangeAspect="1"/>
          </p:cNvPicPr>
          <p:nvPr/>
        </p:nvPicPr>
        <p:blipFill rotWithShape="1">
          <a:blip r:embed="rId2"/>
          <a:srcRect l="32177" t="14767" r="35968" b="5324"/>
          <a:stretch/>
        </p:blipFill>
        <p:spPr>
          <a:xfrm>
            <a:off x="4011561" y="1"/>
            <a:ext cx="4860211" cy="6858000"/>
          </a:xfrm>
          <a:prstGeom prst="rect">
            <a:avLst/>
          </a:prstGeom>
        </p:spPr>
      </p:pic>
    </p:spTree>
    <p:extLst>
      <p:ext uri="{BB962C8B-B14F-4D97-AF65-F5344CB8AC3E}">
        <p14:creationId xmlns:p14="http://schemas.microsoft.com/office/powerpoint/2010/main" val="59875225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8B5D6-CBC3-4BD4-9FC2-479257A1E745}"/>
              </a:ext>
            </a:extLst>
          </p:cNvPr>
          <p:cNvSpPr/>
          <p:nvPr/>
        </p:nvSpPr>
        <p:spPr>
          <a:xfrm>
            <a:off x="4076312" y="2890600"/>
            <a:ext cx="4039376" cy="923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fr-FR" sz="5400" b="1" cap="none" spc="50" dirty="0">
                <a:ln w="9525" cmpd="sng">
                  <a:solidFill>
                    <a:schemeClr val="accent1"/>
                  </a:solidFill>
                  <a:prstDash val="solid"/>
                </a:ln>
                <a:solidFill>
                  <a:schemeClr val="bg1"/>
                </a:solidFill>
                <a:effectLst>
                  <a:glow rad="38100">
                    <a:schemeClr val="accent1">
                      <a:alpha val="40000"/>
                    </a:schemeClr>
                  </a:glow>
                </a:effectLst>
              </a:rPr>
              <a:t>Administratif</a:t>
            </a:r>
          </a:p>
        </p:txBody>
      </p:sp>
      <p:sp>
        <p:nvSpPr>
          <p:cNvPr id="6" name="Rectangle 5">
            <a:extLst>
              <a:ext uri="{FF2B5EF4-FFF2-40B4-BE49-F238E27FC236}">
                <a16:creationId xmlns:a16="http://schemas.microsoft.com/office/drawing/2014/main" id="{2E58612D-F845-4FEB-8FD6-707F53305483}"/>
              </a:ext>
            </a:extLst>
          </p:cNvPr>
          <p:cNvSpPr/>
          <p:nvPr/>
        </p:nvSpPr>
        <p:spPr>
          <a:xfrm>
            <a:off x="1897626" y="2821610"/>
            <a:ext cx="9320980" cy="923330"/>
          </a:xfrm>
          <a:prstGeom prst="rect">
            <a:avLst/>
          </a:prstGeom>
          <a:noFill/>
        </p:spPr>
        <p:txBody>
          <a:bodyPr wrap="square" lIns="91440" tIns="45720" rIns="91440" bIns="45720">
            <a:spAutoFit/>
          </a:bodyPr>
          <a:lstStyle/>
          <a:p>
            <a:pPr marL="685800" indent="-685800" algn="ctr">
              <a:buFontTx/>
              <a:buChar char="-"/>
            </a:pPr>
            <a:endParaRPr lang="fr-F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Image 8">
            <a:extLst>
              <a:ext uri="{FF2B5EF4-FFF2-40B4-BE49-F238E27FC236}">
                <a16:creationId xmlns:a16="http://schemas.microsoft.com/office/drawing/2014/main" id="{F899DE72-FE76-4E8A-87A9-278229E74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56" y="188134"/>
            <a:ext cx="3123272" cy="813352"/>
          </a:xfrm>
          <a:prstGeom prst="rect">
            <a:avLst/>
          </a:prstGeom>
        </p:spPr>
      </p:pic>
    </p:spTree>
    <p:extLst>
      <p:ext uri="{BB962C8B-B14F-4D97-AF65-F5344CB8AC3E}">
        <p14:creationId xmlns:p14="http://schemas.microsoft.com/office/powerpoint/2010/main" val="18481978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1274</Words>
  <Application>Microsoft Office PowerPoint</Application>
  <PresentationFormat>Grand écran</PresentationFormat>
  <Paragraphs>226</Paragraphs>
  <Slides>38</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Calibri Light</vt:lpstr>
      <vt:lpstr>Comic Sans MS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vt:lpstr>
      <vt:lpstr>Création de nouveaux licenciés:</vt:lpstr>
      <vt:lpstr>Certificats Médicaux</vt:lpstr>
      <vt:lpstr>Présentation PowerPoint</vt:lpstr>
      <vt:lpstr>Le Pôle  « COMPETITION »</vt:lpstr>
      <vt:lpstr>PROTOCOLE version 5</vt:lpstr>
      <vt:lpstr>Présentation PowerPoint</vt:lpstr>
      <vt:lpstr>LE CHAMPIONNAT SENIORS</vt:lpstr>
      <vt:lpstr>LE CHALLENGE HARMONIE MUTUELLE</vt:lpstr>
      <vt:lpstr>LE CRITERIUM FEDERAL</vt:lpstr>
      <vt:lpstr>Présentation PowerPoint</vt:lpstr>
      <vt:lpstr>Présentation PowerPoint</vt:lpstr>
      <vt:lpstr>Présentation PowerPoint</vt:lpstr>
      <vt:lpstr>LE MEMENTO</vt:lpstr>
      <vt:lpstr>Présentation PowerPoint</vt:lpstr>
      <vt:lpstr>Présentation PowerPoint</vt:lpstr>
      <vt:lpstr>Présentation PowerPoint</vt:lpstr>
      <vt:lpstr>Présentation PowerPoint</vt:lpstr>
      <vt:lpstr>Présentation PowerPoint</vt:lpstr>
      <vt:lpstr>Opération Raquettes Offertes</vt:lpstr>
      <vt:lpstr>Présentation PowerPoint</vt:lpstr>
      <vt:lpstr>Présentation PowerPoint</vt:lpstr>
      <vt:lpstr>Présentation PowerPoint</vt:lpstr>
      <vt:lpstr>Le Groupement d’Employeurs</vt:lpstr>
      <vt:lpstr>Le fonctionnement des Groupements d’Employeurs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Olivier MODAT</dc:creator>
  <cp:lastModifiedBy>Florian BEAUDRON</cp:lastModifiedBy>
  <cp:revision>37</cp:revision>
  <dcterms:created xsi:type="dcterms:W3CDTF">2020-02-29T10:16:42Z</dcterms:created>
  <dcterms:modified xsi:type="dcterms:W3CDTF">2020-09-14T19:50:47Z</dcterms:modified>
</cp:coreProperties>
</file>