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58" r:id="rId4"/>
    <p:sldId id="263" r:id="rId5"/>
    <p:sldId id="275" r:id="rId6"/>
    <p:sldId id="276" r:id="rId7"/>
    <p:sldId id="271" r:id="rId8"/>
    <p:sldId id="280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C4C6C6"/>
              </a:solidFill>
              <a:prstDash val="solid"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satOff val="12166"/>
              <a:lumOff val="-13042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8FA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728F"/>
              </a:solidFill>
              <a:prstDash val="solid"/>
              <a:miter lim="400000"/>
            </a:ln>
          </a:top>
          <a:bottom>
            <a:ln w="12700" cap="flat">
              <a:solidFill>
                <a:srgbClr val="4F728F"/>
              </a:solidFill>
              <a:prstDash val="solid"/>
              <a:miter lim="400000"/>
            </a:ln>
          </a:bottom>
          <a:insideH>
            <a:ln w="12700" cap="flat">
              <a:solidFill>
                <a:srgbClr val="4F728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DADF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8EB0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73D59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3C3C1D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CFCDBB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C6C6C6"/>
              </a:solidFill>
              <a:prstDash val="solid"/>
              <a:miter lim="400000"/>
            </a:ln>
          </a:left>
          <a:right>
            <a:ln w="12700" cap="flat">
              <a:solidFill>
                <a:srgbClr val="C6C6C6"/>
              </a:solidFill>
              <a:prstDash val="solid"/>
              <a:miter lim="400000"/>
            </a:ln>
          </a:right>
          <a:top>
            <a:ln w="12700" cap="flat">
              <a:solidFill>
                <a:srgbClr val="656839"/>
              </a:solidFill>
              <a:prstDash val="solid"/>
              <a:miter lim="400000"/>
            </a:ln>
          </a:top>
          <a:bottom>
            <a:ln w="12700" cap="flat">
              <a:solidFill>
                <a:srgbClr val="3C3C1D"/>
              </a:solidFill>
              <a:prstDash val="solid"/>
              <a:miter lim="400000"/>
            </a:ln>
          </a:bottom>
          <a:insideH>
            <a:ln w="12700" cap="flat">
              <a:solidFill>
                <a:srgbClr val="C6C6C6"/>
              </a:solidFill>
              <a:prstDash val="solid"/>
              <a:miter lim="400000"/>
            </a:ln>
          </a:insideH>
          <a:insideV>
            <a:ln w="12700" cap="flat">
              <a:solidFill>
                <a:srgbClr val="C6C6C6"/>
              </a:solidFill>
              <a:prstDash val="solid"/>
              <a:miter lim="400000"/>
            </a:ln>
          </a:insideV>
        </a:tcBdr>
        <a:fill>
          <a:solidFill>
            <a:srgbClr val="E8E9E8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rgbClr val="3C3C1D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AAA485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656839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wholeTbl>
    <a:band2H>
      <a:tcTxStyle/>
      <a:tcStyle>
        <a:tcBdr/>
        <a:fill>
          <a:solidFill>
            <a:srgbClr val="E4E4E0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15151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solidFill>
                <a:srgbClr val="7D7766"/>
              </a:solidFill>
              <a:prstDash val="solid"/>
              <a:miter lim="400000"/>
            </a:ln>
          </a:top>
          <a:bottom>
            <a:ln w="12700" cap="flat">
              <a:solidFill>
                <a:srgbClr val="7D7766"/>
              </a:solidFill>
              <a:prstDash val="solid"/>
              <a:miter lim="400000"/>
            </a:ln>
          </a:bottom>
          <a:insideH>
            <a:ln w="12700" cap="flat">
              <a:solidFill>
                <a:srgbClr val="7D77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F8B7E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5151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15151"/>
              </a:solidFill>
              <a:prstDash val="solid"/>
              <a:miter lim="400000"/>
            </a:ln>
          </a:top>
          <a:bottom>
            <a:ln w="254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E5A4C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solidFill>
                <a:srgbClr val="747474"/>
              </a:solidFill>
              <a:prstDash val="solid"/>
              <a:miter lim="400000"/>
            </a:ln>
          </a:insideH>
          <a:insideV>
            <a:ln w="12700" cap="flat">
              <a:solidFill>
                <a:srgbClr val="74747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777777"/>
        </a:fontRef>
        <a:srgbClr val="777777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C9C9C9"/>
              </a:solidFill>
              <a:prstDash val="solid"/>
              <a:miter lim="400000"/>
            </a:ln>
          </a:top>
          <a:bottom>
            <a:ln w="12700" cap="flat">
              <a:solidFill>
                <a:srgbClr val="C9C9C9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588" autoAdjust="0"/>
  </p:normalViewPr>
  <p:slideViewPr>
    <p:cSldViewPr>
      <p:cViewPr>
        <p:scale>
          <a:sx n="70" d="100"/>
          <a:sy n="70" d="100"/>
        </p:scale>
        <p:origin x="-318" y="-3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934249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gne"/>
          <p:cNvSpPr/>
          <p:nvPr/>
        </p:nvSpPr>
        <p:spPr>
          <a:xfrm>
            <a:off x="571500" y="4749800"/>
            <a:ext cx="11868094" cy="1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" name="Texte du titre"/>
          <p:cNvSpPr txBox="1">
            <a:spLocks noGrp="1"/>
          </p:cNvSpPr>
          <p:nvPr>
            <p:ph type="title"/>
          </p:nvPr>
        </p:nvSpPr>
        <p:spPr>
          <a:xfrm>
            <a:off x="571500" y="1320800"/>
            <a:ext cx="11861800" cy="3175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71500" y="5016500"/>
            <a:ext cx="11861800" cy="1016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9842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45720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-Gilles Allain</a:t>
            </a:r>
          </a:p>
        </p:txBody>
      </p:sp>
      <p:sp>
        <p:nvSpPr>
          <p:cNvPr id="102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4292600"/>
            <a:ext cx="10464800" cy="7112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57200">
              <a:spcBef>
                <a:spcPts val="2400"/>
              </a:spcBef>
              <a:buSzTx/>
              <a:buFontTx/>
              <a:buNone/>
              <a:defRPr sz="4000"/>
            </a:lvl1pPr>
          </a:lstStyle>
          <a:p>
            <a:r>
              <a:t>« Saisissez une citation ici. »</a:t>
            </a:r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Ligne"/>
          <p:cNvSpPr/>
          <p:nvPr/>
        </p:nvSpPr>
        <p:spPr>
          <a:xfrm>
            <a:off x="7543800" y="7975599"/>
            <a:ext cx="1" cy="14225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7594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4" name="Texte du titre"/>
          <p:cNvSpPr txBox="1">
            <a:spLocks noGrp="1"/>
          </p:cNvSpPr>
          <p:nvPr>
            <p:ph type="title"/>
          </p:nvPr>
        </p:nvSpPr>
        <p:spPr>
          <a:xfrm>
            <a:off x="1409700" y="7785100"/>
            <a:ext cx="5791200" cy="1701800"/>
          </a:xfrm>
          <a:prstGeom prst="rect">
            <a:avLst/>
          </a:prstGeom>
        </p:spPr>
        <p:txBody>
          <a:bodyPr anchor="ctr"/>
          <a:lstStyle>
            <a:lvl1pPr algn="r">
              <a:defRPr sz="4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r>
              <a:t>Texte du titre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7848600" y="8470900"/>
            <a:ext cx="4953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du titre"/>
          <p:cNvSpPr txBox="1">
            <a:spLocks noGrp="1"/>
          </p:cNvSpPr>
          <p:nvPr>
            <p:ph type="title"/>
          </p:nvPr>
        </p:nvSpPr>
        <p:spPr>
          <a:xfrm>
            <a:off x="571500" y="3289300"/>
            <a:ext cx="11861800" cy="3175000"/>
          </a:xfrm>
          <a:prstGeom prst="rect">
            <a:avLst/>
          </a:prstGeom>
        </p:spPr>
        <p:txBody>
          <a:bodyPr anchor="ctr"/>
          <a:lstStyle/>
          <a:p>
            <a:r>
              <a:t>Texte du titre</a:t>
            </a:r>
          </a:p>
        </p:txBody>
      </p:sp>
      <p:sp>
        <p:nvSpPr>
          <p:cNvPr id="3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gne"/>
          <p:cNvSpPr/>
          <p:nvPr/>
        </p:nvSpPr>
        <p:spPr>
          <a:xfrm>
            <a:off x="571500" y="4864100"/>
            <a:ext cx="5334476" cy="58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2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3" name="Texte du titre"/>
          <p:cNvSpPr txBox="1">
            <a:spLocks noGrp="1"/>
          </p:cNvSpPr>
          <p:nvPr>
            <p:ph type="title"/>
          </p:nvPr>
        </p:nvSpPr>
        <p:spPr>
          <a:xfrm>
            <a:off x="571500" y="1435100"/>
            <a:ext cx="5334000" cy="3175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71500" y="5130800"/>
            <a:ext cx="5334000" cy="3175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1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Ligne"/>
          <p:cNvSpPr/>
          <p:nvPr/>
        </p:nvSpPr>
        <p:spPr>
          <a:xfrm>
            <a:off x="571500" y="1968500"/>
            <a:ext cx="5073394" cy="133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0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1" name="Texte du titre"/>
          <p:cNvSpPr txBox="1">
            <a:spLocks noGrp="1"/>
          </p:cNvSpPr>
          <p:nvPr>
            <p:ph type="title"/>
          </p:nvPr>
        </p:nvSpPr>
        <p:spPr>
          <a:xfrm>
            <a:off x="571500" y="330200"/>
            <a:ext cx="5080000" cy="1397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72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571500" y="2222500"/>
            <a:ext cx="5080000" cy="6667500"/>
          </a:xfrm>
          <a:prstGeom prst="rect">
            <a:avLst/>
          </a:prstGeom>
        </p:spPr>
        <p:txBody>
          <a:bodyPr/>
          <a:lstStyle>
            <a:lvl1pPr marL="3302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6604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9906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13208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16510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3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10743" y="9199778"/>
            <a:ext cx="312014" cy="299822"/>
          </a:xfrm>
          <a:prstGeom prst="rect">
            <a:avLst/>
          </a:prstGeom>
        </p:spPr>
        <p:txBody>
          <a:bodyPr/>
          <a:lstStyle>
            <a:lvl1pPr algn="l"/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e niveau 1…"/>
          <p:cNvSpPr txBox="1">
            <a:spLocks noGrp="1"/>
          </p:cNvSpPr>
          <p:nvPr>
            <p:ph type="body" idx="1"/>
          </p:nvPr>
        </p:nvSpPr>
        <p:spPr>
          <a:xfrm>
            <a:off x="889000" y="889000"/>
            <a:ext cx="11214100" cy="79629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Ligne"/>
          <p:cNvSpPr/>
          <p:nvPr/>
        </p:nvSpPr>
        <p:spPr>
          <a:xfrm flipH="1">
            <a:off x="9055098" y="508000"/>
            <a:ext cx="128" cy="7975631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9" name="Ligne"/>
          <p:cNvSpPr/>
          <p:nvPr/>
        </p:nvSpPr>
        <p:spPr>
          <a:xfrm>
            <a:off x="9055096" y="4464050"/>
            <a:ext cx="3448503" cy="5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0" name="Image"/>
          <p:cNvSpPr>
            <a:spLocks noGrp="1"/>
          </p:cNvSpPr>
          <p:nvPr>
            <p:ph type="pic" sz="quarter" idx="13"/>
          </p:nvPr>
        </p:nvSpPr>
        <p:spPr>
          <a:xfrm>
            <a:off x="9220200" y="4622800"/>
            <a:ext cx="3276600" cy="386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Image"/>
          <p:cNvSpPr>
            <a:spLocks noGrp="1"/>
          </p:cNvSpPr>
          <p:nvPr>
            <p:ph type="pic" sz="quarter" idx="14"/>
          </p:nvPr>
        </p:nvSpPr>
        <p:spPr>
          <a:xfrm>
            <a:off x="9220200" y="508000"/>
            <a:ext cx="3276600" cy="3797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2" name="Image"/>
          <p:cNvSpPr>
            <a:spLocks noGrp="1"/>
          </p:cNvSpPr>
          <p:nvPr>
            <p:ph type="pic" idx="15"/>
          </p:nvPr>
        </p:nvSpPr>
        <p:spPr>
          <a:xfrm>
            <a:off x="520700" y="508000"/>
            <a:ext cx="8369300" cy="7975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20700" y="8661400"/>
            <a:ext cx="8369300" cy="939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gne"/>
          <p:cNvSpPr/>
          <p:nvPr/>
        </p:nvSpPr>
        <p:spPr>
          <a:xfrm>
            <a:off x="571500" y="1968500"/>
            <a:ext cx="11868106" cy="1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Texte du titre"/>
          <p:cNvSpPr txBox="1">
            <a:spLocks noGrp="1"/>
          </p:cNvSpPr>
          <p:nvPr>
            <p:ph type="title"/>
          </p:nvPr>
        </p:nvSpPr>
        <p:spPr>
          <a:xfrm>
            <a:off x="571500" y="330200"/>
            <a:ext cx="11861800" cy="139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Texte du titre</a:t>
            </a:r>
          </a:p>
        </p:txBody>
      </p:sp>
      <p:sp>
        <p:nvSpPr>
          <p:cNvPr id="4" name="Texte niveau 1…"/>
          <p:cNvSpPr txBox="1">
            <a:spLocks noGrp="1"/>
          </p:cNvSpPr>
          <p:nvPr>
            <p:ph type="body" idx="1"/>
          </p:nvPr>
        </p:nvSpPr>
        <p:spPr>
          <a:xfrm>
            <a:off x="571500" y="2222500"/>
            <a:ext cx="11861800" cy="666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2268199" y="9199778"/>
            <a:ext cx="312015" cy="29982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>
              <a:defRPr sz="1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9pPr>
    </p:bodyStyle>
    <p:otherStyle>
      <a:lvl1pPr marL="0" marR="0" indent="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0" Type="http://schemas.openxmlformats.org/officeDocument/2006/relationships/image" Target="../media/image9.tiff"/><Relationship Id="rId4" Type="http://schemas.openxmlformats.org/officeDocument/2006/relationships/image" Target="../media/image3.png"/><Relationship Id="rId9" Type="http://schemas.openxmlformats.org/officeDocument/2006/relationships/image" Target="../media/image8.tiff"/><Relationship Id="rId14" Type="http://schemas.openxmlformats.org/officeDocument/2006/relationships/image" Target="../media/image13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tif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tiff"/><Relationship Id="rId5" Type="http://schemas.openxmlformats.org/officeDocument/2006/relationships/image" Target="../media/image3.png"/><Relationship Id="rId15" Type="http://schemas.openxmlformats.org/officeDocument/2006/relationships/image" Target="../media/image13.tiff"/><Relationship Id="rId10" Type="http://schemas.openxmlformats.org/officeDocument/2006/relationships/image" Target="../media/image8.tiff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tiff"/><Relationship Id="rId3" Type="http://schemas.openxmlformats.org/officeDocument/2006/relationships/hyperlink" Target="https://webmail1p.orange.fr/webmail/fr_FR/read.html?FOLDER=SF_INBOX&amp;IDMSG=74585&amp;check=&amp;SORTBY=1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image" Target="../media/image15.tiff"/><Relationship Id="rId5" Type="http://schemas.openxmlformats.org/officeDocument/2006/relationships/image" Target="../media/image2.png"/><Relationship Id="rId15" Type="http://schemas.openxmlformats.org/officeDocument/2006/relationships/image" Target="../media/image19.tiff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8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tif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tiff"/><Relationship Id="rId5" Type="http://schemas.openxmlformats.org/officeDocument/2006/relationships/image" Target="../media/image3.png"/><Relationship Id="rId15" Type="http://schemas.openxmlformats.org/officeDocument/2006/relationships/image" Target="../media/image13.tiff"/><Relationship Id="rId10" Type="http://schemas.openxmlformats.org/officeDocument/2006/relationships/image" Target="../media/image8.tiff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0" Type="http://schemas.openxmlformats.org/officeDocument/2006/relationships/image" Target="../media/image9.tiff"/><Relationship Id="rId4" Type="http://schemas.openxmlformats.org/officeDocument/2006/relationships/image" Target="../media/image3.png"/><Relationship Id="rId9" Type="http://schemas.openxmlformats.org/officeDocument/2006/relationships/image" Target="../media/image8.tiff"/><Relationship Id="rId14" Type="http://schemas.openxmlformats.org/officeDocument/2006/relationships/image" Target="../media/image13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5" Type="http://schemas.openxmlformats.org/officeDocument/2006/relationships/hyperlink" Target="http://stats.pdltt.org/c6.php?ec=2&amp;l=hIB5p4m2f2drj5Vk&amp;i=ZGRolGCYY21r&amp;t=ZA&amp;e=oJ2ZzJXPXqSYnsaZldRyptSV05iYkZmm&amp;u=m6iq1GqSYK6qp5OTnsaXqpCa12Blmmxqm51kmqam0tCUqp/WpdZenqiZyZejj5erj53Tl6LVoJXYzaSlqmHVx5+Vqs2W1l6YqF3Jl5PRoJ3LosqemNGnYw&amp;v=8" TargetMode="External"/><Relationship Id="rId10" Type="http://schemas.openxmlformats.org/officeDocument/2006/relationships/image" Target="../media/image9.tiff"/><Relationship Id="rId4" Type="http://schemas.openxmlformats.org/officeDocument/2006/relationships/image" Target="../media/image3.png"/><Relationship Id="rId9" Type="http://schemas.openxmlformats.org/officeDocument/2006/relationships/image" Target="../media/image8.tiff"/><Relationship Id="rId14" Type="http://schemas.openxmlformats.org/officeDocument/2006/relationships/image" Target="../media/image13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0" Type="http://schemas.openxmlformats.org/officeDocument/2006/relationships/image" Target="../media/image9.tiff"/><Relationship Id="rId4" Type="http://schemas.openxmlformats.org/officeDocument/2006/relationships/image" Target="../media/image3.png"/><Relationship Id="rId9" Type="http://schemas.openxmlformats.org/officeDocument/2006/relationships/image" Target="../media/image8.tiff"/><Relationship Id="rId14" Type="http://schemas.openxmlformats.org/officeDocument/2006/relationships/image" Target="../media/image13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tif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tiff"/><Relationship Id="rId5" Type="http://schemas.openxmlformats.org/officeDocument/2006/relationships/image" Target="../media/image3.png"/><Relationship Id="rId15" Type="http://schemas.openxmlformats.org/officeDocument/2006/relationships/image" Target="../media/image13.tiff"/><Relationship Id="rId10" Type="http://schemas.openxmlformats.org/officeDocument/2006/relationships/image" Target="../media/image8.tiff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44243" y="-38252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endParaRPr lang="fr-FR" b="1" dirty="0" smtClean="0">
              <a:solidFill>
                <a:schemeClr val="bg1"/>
              </a:solidFill>
            </a:endParaRPr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9" name="Rectangle"/>
          <p:cNvGrpSpPr/>
          <p:nvPr/>
        </p:nvGrpSpPr>
        <p:grpSpPr>
          <a:xfrm rot="21360000">
            <a:off x="3685424" y="229166"/>
            <a:ext cx="6672096" cy="2909804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rcRect l="7048" t="1406"/>
          <a:stretch>
            <a:fillRect/>
          </a:stretch>
        </p:blipFill>
        <p:spPr>
          <a:xfrm rot="21360000">
            <a:off x="3760546" y="754514"/>
            <a:ext cx="6498988" cy="20982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693375" y="7540381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3352455" y="7540381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4899603" y="747530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6180549" y="7467627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rcRect t="20390" b="20390"/>
          <a:stretch>
            <a:fillRect/>
          </a:stretch>
        </p:blipFill>
        <p:spPr>
          <a:xfrm>
            <a:off x="8646214" y="7467627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10530079" y="7459178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ZoneTexte 24"/>
          <p:cNvSpPr txBox="1"/>
          <p:nvPr/>
        </p:nvSpPr>
        <p:spPr>
          <a:xfrm>
            <a:off x="2829992" y="3479615"/>
            <a:ext cx="8928992" cy="31188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4400" b="1" dirty="0" smtClean="0">
                <a:solidFill>
                  <a:schemeClr val="bg1"/>
                </a:solidFill>
              </a:rPr>
              <a:t>CR Visio  du 14 Mai 2020</a:t>
            </a:r>
          </a:p>
          <a:p>
            <a:pPr algn="l"/>
            <a:r>
              <a:rPr lang="fr-FR" sz="4400" b="1" dirty="0" smtClean="0">
                <a:solidFill>
                  <a:schemeClr val="bg1"/>
                </a:solidFill>
              </a:rPr>
              <a:t>Présents : </a:t>
            </a:r>
          </a:p>
          <a:p>
            <a:pPr algn="l"/>
            <a:r>
              <a:rPr lang="fr-FR" b="1" dirty="0" smtClean="0">
                <a:solidFill>
                  <a:schemeClr val="bg1"/>
                </a:solidFill>
              </a:rPr>
              <a:t>Michel M  –Guillaume – Florian B –– Corentin – Nathalie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88486" y="0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Rectangle"/>
          <p:cNvGrpSpPr/>
          <p:nvPr/>
        </p:nvGrpSpPr>
        <p:grpSpPr>
          <a:xfrm rot="21360000">
            <a:off x="4100798" y="203457"/>
            <a:ext cx="5887251" cy="1543646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9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7" cstate="print">
            <a:extLst/>
          </a:blip>
          <a:srcRect l="7048" t="1406"/>
          <a:stretch>
            <a:fillRect/>
          </a:stretch>
        </p:blipFill>
        <p:spPr>
          <a:xfrm rot="21360000">
            <a:off x="4021332" y="197014"/>
            <a:ext cx="5694866" cy="13231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1693375" y="7540381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3352455" y="7540381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4899603" y="747530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6180549" y="7467627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rcRect t="20390" b="20390"/>
          <a:stretch>
            <a:fillRect/>
          </a:stretch>
        </p:blipFill>
        <p:spPr>
          <a:xfrm>
            <a:off x="8646214" y="7467627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5" cstate="print">
            <a:extLst/>
          </a:blip>
          <a:stretch>
            <a:fillRect/>
          </a:stretch>
        </p:blipFill>
        <p:spPr>
          <a:xfrm>
            <a:off x="10530079" y="7459178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ZoneTexte 23"/>
          <p:cNvSpPr txBox="1"/>
          <p:nvPr/>
        </p:nvSpPr>
        <p:spPr>
          <a:xfrm>
            <a:off x="1821880" y="2576247"/>
            <a:ext cx="10297144" cy="447301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4400" b="1" dirty="0" smtClean="0">
                <a:solidFill>
                  <a:srgbClr val="FF0000"/>
                </a:solidFill>
              </a:rPr>
              <a:t>Points abordés </a:t>
            </a:r>
          </a:p>
          <a:p>
            <a:pPr algn="l">
              <a:buFontTx/>
              <a:buChar char="-"/>
            </a:pPr>
            <a:r>
              <a:rPr lang="fr-FR" sz="3200" b="1" dirty="0" smtClean="0">
                <a:solidFill>
                  <a:schemeClr val="tx1"/>
                </a:solidFill>
              </a:rPr>
              <a:t> Planning Salariés du 18 au 22 mai 2020 </a:t>
            </a:r>
          </a:p>
          <a:p>
            <a:pPr algn="l">
              <a:buFontTx/>
              <a:buChar char="-"/>
            </a:pPr>
            <a:r>
              <a:rPr lang="fr-FR" sz="3200" b="1" dirty="0" smtClean="0">
                <a:solidFill>
                  <a:schemeClr val="tx1"/>
                </a:solidFill>
              </a:rPr>
              <a:t> Points RH</a:t>
            </a:r>
          </a:p>
          <a:p>
            <a:pPr algn="l">
              <a:buFontTx/>
              <a:buChar char="-"/>
            </a:pPr>
            <a:r>
              <a:rPr lang="fr-FR" sz="3200" b="1" dirty="0" smtClean="0">
                <a:solidFill>
                  <a:schemeClr val="tx1"/>
                </a:solidFill>
              </a:rPr>
              <a:t> Infos du comité </a:t>
            </a:r>
            <a:br>
              <a:rPr lang="fr-FR" sz="3200" b="1" dirty="0" smtClean="0">
                <a:solidFill>
                  <a:schemeClr val="tx1"/>
                </a:solidFill>
              </a:rPr>
            </a:br>
            <a:r>
              <a:rPr lang="fr-FR" sz="3200" b="1" dirty="0" smtClean="0">
                <a:solidFill>
                  <a:schemeClr val="tx1"/>
                </a:solidFill>
              </a:rPr>
              <a:t>- Infos ligue </a:t>
            </a:r>
          </a:p>
          <a:p>
            <a:pPr algn="l">
              <a:buFontTx/>
              <a:buChar char="-"/>
            </a:pPr>
            <a:r>
              <a:rPr lang="fr-FR" sz="3200" b="1" dirty="0" smtClean="0">
                <a:solidFill>
                  <a:schemeClr val="tx1"/>
                </a:solidFill>
              </a:rPr>
              <a:t> Garder le contact avec les clubs </a:t>
            </a:r>
          </a:p>
          <a:p>
            <a:pPr algn="l"/>
            <a:r>
              <a:rPr lang="fr-FR" b="1" dirty="0" smtClean="0">
                <a:solidFill>
                  <a:schemeClr val="tx1"/>
                </a:solidFill>
              </a:rPr>
              <a:t/>
            </a:r>
            <a:br>
              <a:rPr lang="fr-FR" b="1" dirty="0" smtClean="0">
                <a:solidFill>
                  <a:schemeClr val="tx1"/>
                </a:solidFill>
              </a:rPr>
            </a:br>
            <a:endParaRPr kumimoji="0" lang="fr-FR" sz="44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0" y="700336"/>
            <a:ext cx="3694088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CR Visio</a:t>
            </a:r>
          </a:p>
          <a:p>
            <a:r>
              <a:rPr lang="fr-FR" b="1" dirty="0" smtClean="0">
                <a:solidFill>
                  <a:schemeClr val="bg1"/>
                </a:solidFill>
              </a:rPr>
              <a:t> du 14 mai 2020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tangle"/>
          <p:cNvSpPr/>
          <p:nvPr/>
        </p:nvSpPr>
        <p:spPr>
          <a:xfrm>
            <a:off x="0" y="-451792"/>
            <a:ext cx="13093286" cy="10205392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fr-FR" dirty="0" smtClean="0">
                <a:hlinkClick r:id="rId3"/>
              </a:rPr>
              <a:t>&gt;</a:t>
            </a:r>
            <a:endParaRPr spc="300" dirty="0"/>
          </a:p>
        </p:txBody>
      </p:sp>
      <p:pic>
        <p:nvPicPr>
          <p:cNvPr id="202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226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228" name="Ligne de connexion" descr="Ligne de connexion"/>
          <p:cNvPicPr>
            <a:picLocks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230" name="Ligne de connexion" descr="Ligne de connexion"/>
          <p:cNvPicPr>
            <a:picLocks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206" name="Logo CDTT72 Blanc.pdf" descr="Logo CDTT72 Blanc.pdf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3" name="Les salariés du Comité"/>
          <p:cNvGrpSpPr/>
          <p:nvPr/>
        </p:nvGrpSpPr>
        <p:grpSpPr>
          <a:xfrm rot="21480000">
            <a:off x="3555038" y="395314"/>
            <a:ext cx="5916600" cy="1893268"/>
            <a:chOff x="0" y="0"/>
            <a:chExt cx="5916599" cy="1266444"/>
          </a:xfrm>
        </p:grpSpPr>
        <p:sp>
          <p:nvSpPr>
            <p:cNvPr id="212" name="Les salariés du Comité"/>
            <p:cNvSpPr txBox="1"/>
            <p:nvPr/>
          </p:nvSpPr>
          <p:spPr>
            <a:xfrm>
              <a:off x="12700" y="355600"/>
              <a:ext cx="5891200" cy="796545"/>
            </a:xfrm>
            <a:prstGeom prst="rect">
              <a:avLst/>
            </a:prstGeom>
            <a:solidFill>
              <a:srgbClr val="FFFC79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500">
                  <a:solidFill>
                    <a:srgbClr val="011993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r>
                <a:t>Les salariés du Comité</a:t>
              </a:r>
            </a:p>
          </p:txBody>
        </p:sp>
        <p:pic>
          <p:nvPicPr>
            <p:cNvPr id="211" name="Les salariés du Comité" descr="Les salariés du Comité"/>
            <p:cNvPicPr>
              <a:picLocks/>
            </p:cNvPicPr>
            <p:nvPr/>
          </p:nvPicPr>
          <p:blipFill>
            <a:blip r:embed="rId10" cstate="print">
              <a:extLst/>
            </a:blip>
            <a:stretch>
              <a:fillRect/>
            </a:stretch>
          </p:blipFill>
          <p:spPr>
            <a:xfrm>
              <a:off x="-1" y="-1"/>
              <a:ext cx="5916601" cy="1266446"/>
            </a:xfrm>
            <a:prstGeom prst="rect">
              <a:avLst/>
            </a:prstGeom>
            <a:effectLst/>
          </p:spPr>
        </p:pic>
      </p:grpSp>
      <p:pic>
        <p:nvPicPr>
          <p:cNvPr id="21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rcRect b="10947"/>
          <a:stretch>
            <a:fillRect/>
          </a:stretch>
        </p:blipFill>
        <p:spPr>
          <a:xfrm>
            <a:off x="520315" y="2502450"/>
            <a:ext cx="1204578" cy="1511023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5" name="IMG_1655.jpg" descr="IMG_1655.jpg"/>
          <p:cNvPicPr>
            <a:picLocks/>
          </p:cNvPicPr>
          <p:nvPr/>
        </p:nvPicPr>
        <p:blipFill>
          <a:blip r:embed="rId12" cstate="print">
            <a:extLst/>
          </a:blip>
          <a:srcRect l="43466" t="17739" r="43804" b="65402"/>
          <a:stretch>
            <a:fillRect/>
          </a:stretch>
        </p:blipFill>
        <p:spPr>
          <a:xfrm>
            <a:off x="6798649" y="2500536"/>
            <a:ext cx="1204814" cy="1409572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6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rcRect l="5898" r="5898" b="21290"/>
          <a:stretch>
            <a:fillRect/>
          </a:stretch>
        </p:blipFill>
        <p:spPr>
          <a:xfrm>
            <a:off x="349237" y="4763696"/>
            <a:ext cx="1539069" cy="1510760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7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362211" y="6657199"/>
            <a:ext cx="1520724" cy="1672797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8" name="Image" descr="Image"/>
          <p:cNvPicPr>
            <a:picLocks noChangeAspect="1"/>
          </p:cNvPicPr>
          <p:nvPr/>
        </p:nvPicPr>
        <p:blipFill>
          <a:blip r:embed="rId15" cstate="print">
            <a:extLst/>
          </a:blip>
          <a:stretch>
            <a:fillRect/>
          </a:stretch>
        </p:blipFill>
        <p:spPr>
          <a:xfrm>
            <a:off x="6714331" y="4763696"/>
            <a:ext cx="1373549" cy="1510904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sp>
        <p:nvSpPr>
          <p:cNvPr id="219" name="Nathalie Charbonneau…"/>
          <p:cNvSpPr txBox="1"/>
          <p:nvPr/>
        </p:nvSpPr>
        <p:spPr>
          <a:xfrm>
            <a:off x="1821880" y="2068488"/>
            <a:ext cx="4696077" cy="2257028"/>
          </a:xfrm>
          <a:prstGeom prst="rect">
            <a:avLst/>
          </a:prstGeom>
          <a:ln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50800" tIns="50800" rIns="50800" bIns="50800" anchor="ctr">
            <a:spAutoFit/>
          </a:bodyPr>
          <a:lstStyle/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S21 Télétravail 21h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Annuaire - RGPD – mails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Saisie des heures - 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Comptabilité – etc. …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Congé 22 Mai </a:t>
            </a:r>
            <a:endParaRPr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" name="Guillaume Tessier…"/>
          <p:cNvSpPr txBox="1"/>
          <p:nvPr/>
        </p:nvSpPr>
        <p:spPr>
          <a:xfrm>
            <a:off x="8396288" y="2512151"/>
            <a:ext cx="4608512" cy="139525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S21</a:t>
            </a:r>
          </a:p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Télétravail 21 h</a:t>
            </a:r>
          </a:p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Congé 22 Mai </a:t>
            </a:r>
          </a:p>
        </p:txBody>
      </p:sp>
      <p:sp>
        <p:nvSpPr>
          <p:cNvPr id="221" name="Kevin Trécul…"/>
          <p:cNvSpPr txBox="1"/>
          <p:nvPr/>
        </p:nvSpPr>
        <p:spPr>
          <a:xfrm>
            <a:off x="1921160" y="4610099"/>
            <a:ext cx="4645865" cy="1826141"/>
          </a:xfrm>
          <a:prstGeom prst="rect">
            <a:avLst/>
          </a:prstGeom>
          <a:ln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0800" tIns="50800" rIns="50800" bIns="50800" anchor="ctr">
            <a:spAutoFit/>
          </a:bodyPr>
          <a:lstStyle/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S21 </a:t>
            </a:r>
          </a:p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Chômage partiel 12,50 h</a:t>
            </a:r>
          </a:p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Télétravail  6h </a:t>
            </a:r>
          </a:p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 Mai Congé</a:t>
            </a:r>
            <a:endParaRPr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2" name="Corentin Leroux…"/>
          <p:cNvSpPr txBox="1"/>
          <p:nvPr/>
        </p:nvSpPr>
        <p:spPr>
          <a:xfrm>
            <a:off x="1965896" y="6537878"/>
            <a:ext cx="4601129" cy="182614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S21 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Chômage partiel 15,75 h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Télétravail 8h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Helvetica Neue"/>
              </a:rPr>
              <a:t>Congé à poser 22 Mai </a:t>
            </a:r>
            <a:endParaRPr lang="fr-FR" sz="2800" b="1" dirty="0">
              <a:solidFill>
                <a:srgbClr val="FF0000"/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223" name="Crystal Despert…"/>
          <p:cNvSpPr txBox="1"/>
          <p:nvPr/>
        </p:nvSpPr>
        <p:spPr>
          <a:xfrm>
            <a:off x="8235186" y="4626266"/>
            <a:ext cx="4645864" cy="182614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S21 </a:t>
            </a:r>
          </a:p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Chômage partiel  12,45 h</a:t>
            </a:r>
          </a:p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Helvetica Neue"/>
              </a:rPr>
              <a:t>Congé à poser 22 Mai </a:t>
            </a:r>
          </a:p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224" name="Alexandre Frimont…"/>
          <p:cNvSpPr txBox="1"/>
          <p:nvPr/>
        </p:nvSpPr>
        <p:spPr>
          <a:xfrm>
            <a:off x="8235186" y="6642610"/>
            <a:ext cx="4645864" cy="182614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Jason-</a:t>
            </a:r>
          </a:p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S21</a:t>
            </a:r>
          </a:p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 Chômage partiel 9,65 h</a:t>
            </a:r>
          </a:p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Helvetica Neue"/>
              </a:rPr>
              <a:t>Congé à poser 22 Mai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88486" y="0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Rectangle"/>
          <p:cNvGrpSpPr/>
          <p:nvPr/>
        </p:nvGrpSpPr>
        <p:grpSpPr>
          <a:xfrm rot="21360000">
            <a:off x="4028789" y="-176328"/>
            <a:ext cx="5887251" cy="1543646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9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7" cstate="print">
            <a:extLst/>
          </a:blip>
          <a:srcRect l="7048" t="1406"/>
          <a:stretch>
            <a:fillRect/>
          </a:stretch>
        </p:blipFill>
        <p:spPr>
          <a:xfrm rot="21360000">
            <a:off x="4455136" y="-271336"/>
            <a:ext cx="5221260" cy="13569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1693375" y="7540381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3352455" y="7540381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4899603" y="747530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6180549" y="7467627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rcRect t="20390" b="20390"/>
          <a:stretch>
            <a:fillRect/>
          </a:stretch>
        </p:blipFill>
        <p:spPr>
          <a:xfrm>
            <a:off x="8646214" y="7467627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5" cstate="print">
            <a:extLst/>
          </a:blip>
          <a:stretch>
            <a:fillRect/>
          </a:stretch>
        </p:blipFill>
        <p:spPr>
          <a:xfrm>
            <a:off x="10530079" y="7459178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ZoneTexte 23"/>
          <p:cNvSpPr txBox="1"/>
          <p:nvPr/>
        </p:nvSpPr>
        <p:spPr>
          <a:xfrm>
            <a:off x="0" y="1564432"/>
            <a:ext cx="13004800" cy="568376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fr-F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fontAlgn="base"/>
            <a:r>
              <a:rPr lang="fr-F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Points RH </a:t>
            </a:r>
            <a:endParaRPr lang="fr-FR" sz="3000" b="1" dirty="0" smtClean="0">
              <a:solidFill>
                <a:srgbClr val="0070C0"/>
              </a:solidFill>
            </a:endParaRPr>
          </a:p>
          <a:p>
            <a:pPr algn="l" fontAlgn="base"/>
            <a:r>
              <a:rPr lang="fr-F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Nathalie ,Guillaume , Corentin et Kévin resteront en télétravail   </a:t>
            </a:r>
          </a:p>
          <a:p>
            <a:pPr algn="l" fontAlgn="base"/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Exceptionnellement ils seront autorisés à aller à la maison des sports après validation du président en respectant bien les gestes barrières (</a:t>
            </a:r>
            <a:r>
              <a:rPr lang="fr-FR" sz="2400" dirty="0" smtClean="0"/>
              <a:t>prévoir un espace de 4 m2 pour chaque salarié  - l’utilisation de matériels personnels est privilégiée, à défaut, le matériel commun est nettoyé et désinfecté avant et après chaque utilisation – Port du masque  à la maison des sports – les salariés sont autorisés à manger dans leur bureau </a:t>
            </a:r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fontAlgn="base"/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Nathalie  va établir un document pour noter toutes les dates et horaires ou les salariés se rendront  à la maison des sports et le fichier sera à envoyer au service des sports du département </a:t>
            </a:r>
          </a:p>
          <a:p>
            <a:pPr algn="l"/>
            <a:r>
              <a:rPr lang="fr-F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 masques par salariés sont commandés ( commande groupée )auprès du Cdos </a:t>
            </a:r>
          </a:p>
          <a:p>
            <a:pPr algn="l"/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Livraison prévue en fin de semaine 21 </a:t>
            </a:r>
          </a:p>
          <a:p>
            <a:pPr algn="l"/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 </a:t>
            </a:r>
            <a:r>
              <a:rPr lang="fr-FR" sz="2400" dirty="0" smtClean="0"/>
              <a:t>gel hydro-alcoolique et des lingettes seront  également mis à disposition dans les bureaux pour les salariés dés le mardi 19 Mai</a:t>
            </a:r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Michel a envoyé  un mail à Crystal et Jason pour poser un congé le 22 Mai </a:t>
            </a:r>
          </a:p>
          <a:p>
            <a:pPr algn="l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3000" b="1" dirty="0" smtClean="0">
              <a:solidFill>
                <a:schemeClr val="tx1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237704" y="0"/>
            <a:ext cx="3694088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CR Visio</a:t>
            </a:r>
          </a:p>
          <a:p>
            <a:r>
              <a:rPr lang="fr-FR" b="1" dirty="0" smtClean="0">
                <a:solidFill>
                  <a:schemeClr val="bg1"/>
                </a:solidFill>
              </a:rPr>
              <a:t> du 14 mai 2020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88486" y="0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Rectangle"/>
          <p:cNvGrpSpPr/>
          <p:nvPr/>
        </p:nvGrpSpPr>
        <p:grpSpPr>
          <a:xfrm rot="21360000">
            <a:off x="4316821" y="-32310"/>
            <a:ext cx="5887251" cy="1543646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rcRect l="7048" t="1406"/>
          <a:stretch>
            <a:fillRect/>
          </a:stretch>
        </p:blipFill>
        <p:spPr>
          <a:xfrm rot="21360000">
            <a:off x="4453314" y="189428"/>
            <a:ext cx="5476941" cy="13136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605856" y="7973144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3262040" y="7973144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4918224" y="797314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6214368" y="8045152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rcRect t="20390" b="20390"/>
          <a:stretch>
            <a:fillRect/>
          </a:stretch>
        </p:blipFill>
        <p:spPr>
          <a:xfrm>
            <a:off x="8662640" y="7973144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10534848" y="7901136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ZoneTexte 23"/>
          <p:cNvSpPr txBox="1"/>
          <p:nvPr/>
        </p:nvSpPr>
        <p:spPr>
          <a:xfrm>
            <a:off x="0" y="2068488"/>
            <a:ext cx="13004800" cy="589640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fr-F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Infos comité </a:t>
            </a:r>
          </a:p>
          <a:p>
            <a:pPr algn="l"/>
            <a:r>
              <a:rPr lang="fr-FR" sz="2400" dirty="0" smtClean="0">
                <a:solidFill>
                  <a:srgbClr val="FF0000"/>
                </a:solidFill>
                <a:latin typeface="Arial Black"/>
              </a:rPr>
              <a:t>►</a:t>
            </a:r>
            <a:r>
              <a:rPr lang="fr-FR" sz="2600" dirty="0" smtClean="0">
                <a:solidFill>
                  <a:srgbClr val="FF0000"/>
                </a:solidFill>
                <a:latin typeface="Arial Black"/>
              </a:rPr>
              <a:t> </a:t>
            </a:r>
            <a:r>
              <a:rPr lang="fr-F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Adresse mails pour les nouveaux élus notamment les responsables de pôles et adjoints </a:t>
            </a:r>
          </a:p>
          <a:p>
            <a:pPr algn="l"/>
            <a:r>
              <a:rPr lang="fr-F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Florian et Michel vont travailler ce dossier et un envoi à Nathalie pour mettre dans l’annuaire </a:t>
            </a:r>
            <a:endParaRPr lang="fr-FR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200" dirty="0" smtClean="0">
                <a:solidFill>
                  <a:srgbClr val="FF0000"/>
                </a:solidFill>
                <a:latin typeface="Arial Black"/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Corentin nous fait un point sur les mises à disposition </a:t>
            </a:r>
          </a:p>
          <a:p>
            <a:pPr algn="l"/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clubs en moins et 2 clubs en plus Loué et  </a:t>
            </a:r>
            <a:r>
              <a:rPr lang="fr-FR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Parcé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sur Sarthe </a:t>
            </a:r>
          </a:p>
          <a:p>
            <a:pPr algn="l"/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Encore quelques petits aménagements à voir avec certains clubs </a:t>
            </a:r>
          </a:p>
          <a:p>
            <a:pPr algn="l"/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Prévoir un éducateur le samedi à </a:t>
            </a:r>
            <a:r>
              <a:rPr lang="fr-FR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Fercé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à la place de Corentin </a:t>
            </a:r>
          </a:p>
          <a:p>
            <a:pPr algn="l"/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 planning des éducateurs a été travaillé avec les 18h semaine que Crystal avait cette saison donc voir pour le remplacement de Crystal </a:t>
            </a:r>
          </a:p>
          <a:p>
            <a:pPr algn="l"/>
            <a:r>
              <a:rPr lang="fr-FR" sz="2400" b="1" dirty="0" smtClean="0">
                <a:solidFill>
                  <a:srgbClr val="0070C0"/>
                </a:solidFill>
              </a:rPr>
              <a:t/>
            </a:r>
            <a:br>
              <a:rPr lang="fr-FR" sz="2400" b="1" dirty="0" smtClean="0">
                <a:solidFill>
                  <a:srgbClr val="0070C0"/>
                </a:solidFill>
              </a:rPr>
            </a:br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kumimoji="0" lang="fr-FR" sz="260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Arial" pitchFamily="34" charset="0"/>
              <a:cs typeface="Arial" pitchFamily="34" charset="0"/>
              <a:sym typeface="Helvetica Neue Light"/>
            </a:endParaRPr>
          </a:p>
          <a:p>
            <a:pPr algn="l"/>
            <a:endParaRPr lang="fr-FR" sz="3000" b="1" dirty="0" smtClean="0">
              <a:solidFill>
                <a:srgbClr val="FF0000"/>
              </a:solidFill>
              <a:latin typeface="Arial Black"/>
            </a:endParaRPr>
          </a:p>
          <a:p>
            <a:pPr algn="l"/>
            <a:endParaRPr kumimoji="0" lang="fr-FR" sz="3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Arial Black"/>
              <a:ea typeface="+mn-ea"/>
              <a:cs typeface="+mn-cs"/>
              <a:sym typeface="Helvetica Neue Light"/>
            </a:endParaRPr>
          </a:p>
          <a:p>
            <a:pPr algn="l"/>
            <a:endParaRPr lang="fr-FR" sz="3000" b="1" dirty="0" smtClean="0">
              <a:solidFill>
                <a:srgbClr val="FF0000"/>
              </a:solidFill>
              <a:latin typeface="Arial Black"/>
            </a:endParaRPr>
          </a:p>
          <a:p>
            <a:pPr algn="l"/>
            <a:endParaRPr kumimoji="0" lang="fr-FR" sz="30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0" y="167050"/>
            <a:ext cx="3888432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CR Visio</a:t>
            </a:r>
          </a:p>
          <a:p>
            <a:r>
              <a:rPr lang="fr-FR" b="1" dirty="0" smtClean="0">
                <a:solidFill>
                  <a:schemeClr val="bg1"/>
                </a:solidFill>
              </a:rPr>
              <a:t> du 14 mai 2020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88486" y="0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102800" y="8918160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Rectangle"/>
          <p:cNvGrpSpPr/>
          <p:nvPr/>
        </p:nvGrpSpPr>
        <p:grpSpPr>
          <a:xfrm rot="21360000">
            <a:off x="4316821" y="203458"/>
            <a:ext cx="5887251" cy="1543646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rcRect l="7048" t="1406"/>
          <a:stretch>
            <a:fillRect/>
          </a:stretch>
        </p:blipFill>
        <p:spPr>
          <a:xfrm rot="21360000">
            <a:off x="4386317" y="189252"/>
            <a:ext cx="5476941" cy="1457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605856" y="9032730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2974008" y="9032730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4054128" y="8954685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5206256" y="8918160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rcRect t="20390" b="20390"/>
          <a:stretch>
            <a:fillRect/>
          </a:stretch>
        </p:blipFill>
        <p:spPr>
          <a:xfrm>
            <a:off x="7438504" y="8887103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9094688" y="8870325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ZoneTexte 23"/>
          <p:cNvSpPr txBox="1"/>
          <p:nvPr/>
        </p:nvSpPr>
        <p:spPr>
          <a:xfrm>
            <a:off x="0" y="-4280762"/>
            <a:ext cx="13004800" cy="1884618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fr-FR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fr-FR" sz="2800" b="1" dirty="0" smtClean="0">
              <a:solidFill>
                <a:schemeClr val="tx1"/>
              </a:solidFill>
            </a:endParaRPr>
          </a:p>
          <a:p>
            <a:pPr algn="l"/>
            <a:endParaRPr lang="fr-FR" sz="2800" b="1" dirty="0" smtClean="0">
              <a:solidFill>
                <a:srgbClr val="FF0000"/>
              </a:solidFill>
            </a:endParaRP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b="1" dirty="0" smtClean="0">
                <a:solidFill>
                  <a:srgbClr val="FF0000"/>
                </a:solidFill>
              </a:rPr>
              <a:t>Infos Ligue</a:t>
            </a:r>
          </a:p>
          <a:p>
            <a:pPr algn="l"/>
            <a:r>
              <a:rPr lang="fr-FR" sz="2800" b="1" dirty="0" smtClean="0">
                <a:solidFill>
                  <a:srgbClr val="FF0000"/>
                </a:solidFill>
              </a:rPr>
              <a:t>►</a:t>
            </a:r>
            <a:r>
              <a:rPr lang="fr-FR" sz="2800" dirty="0" smtClean="0"/>
              <a:t> </a:t>
            </a:r>
            <a:r>
              <a:rPr lang="fr-FR" sz="2400" dirty="0" smtClean="0"/>
              <a:t>Le dé confinement est amorcé. Avec un peu de retard sur le calendrier attendu, un ensemble d'informations a été publié par l'Etat.</a:t>
            </a:r>
          </a:p>
          <a:p>
            <a:pPr algn="l"/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b="1" dirty="0" smtClean="0">
                <a:solidFill>
                  <a:srgbClr val="FF0000"/>
                </a:solidFill>
              </a:rPr>
              <a:t> ► </a:t>
            </a:r>
            <a:r>
              <a:rPr lang="fr-FR" sz="2400" dirty="0" smtClean="0"/>
              <a:t>La ligue a </a:t>
            </a:r>
            <a:r>
              <a:rPr lang="fr-FR" sz="2400" dirty="0" smtClean="0"/>
              <a:t>organisé </a:t>
            </a:r>
            <a:r>
              <a:rPr lang="fr-FR" sz="2400" dirty="0" smtClean="0"/>
              <a:t>une nouvelle réunion en visio-conférence le mercredi 13 mai de 18h45 à 19h30 pour les dirigeants de club </a:t>
            </a: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800" b="1" dirty="0" smtClean="0">
                <a:solidFill>
                  <a:srgbClr val="FF0000"/>
                </a:solidFill>
              </a:rPr>
              <a:t>►</a:t>
            </a:r>
            <a:r>
              <a:rPr lang="fr-FR" sz="2400" dirty="0" smtClean="0"/>
              <a:t>Vous pouvez consulter les documents liés à la reprise de l'activité et au dé confinement progressif sur le site de l'ANDES (</a:t>
            </a:r>
            <a:r>
              <a:rPr lang="fr-FR" sz="2400" u="sng" dirty="0" smtClean="0">
                <a:hlinkClick r:id="rId15"/>
              </a:rPr>
              <a:t>Association Nationale des Elus en charge du Sport - en lien ICI</a:t>
            </a:r>
            <a:r>
              <a:rPr lang="fr-FR" sz="2400" dirty="0" smtClean="0"/>
              <a:t>) qui en recense l'ensemble.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</a:p>
          <a:p>
            <a:pPr algn="l"/>
            <a:endParaRPr lang="fr-FR" sz="2400" b="1" dirty="0" smtClean="0">
              <a:solidFill>
                <a:srgbClr val="FF0000"/>
              </a:solidFill>
            </a:endParaRPr>
          </a:p>
          <a:p>
            <a:pPr algn="l"/>
            <a:r>
              <a:rPr lang="fr-FR" sz="2400" b="1" dirty="0" smtClean="0">
                <a:solidFill>
                  <a:srgbClr val="FF0000"/>
                </a:solidFill>
              </a:rPr>
              <a:t>►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fédération devrait envoyer  dans les prochains jours une fiche avec les protocoles à mettre en place </a:t>
            </a:r>
          </a:p>
          <a:p>
            <a:pPr algn="l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400" b="1" dirty="0" smtClean="0">
                <a:solidFill>
                  <a:srgbClr val="FF0000"/>
                </a:solidFill>
              </a:rPr>
              <a:t>► </a:t>
            </a:r>
            <a:r>
              <a:rPr lang="fr-FR" sz="2400" dirty="0" smtClean="0">
                <a:solidFill>
                  <a:schemeClr val="tx1"/>
                </a:solidFill>
              </a:rPr>
              <a:t>Dispositif 2S2C (Sport Santé Culture Civisme). </a:t>
            </a:r>
            <a:r>
              <a:rPr lang="fr-FR" sz="2400" dirty="0" smtClean="0">
                <a:solidFill>
                  <a:schemeClr val="tx1"/>
                </a:solidFill>
              </a:rPr>
              <a:t>Prendre </a:t>
            </a:r>
            <a:r>
              <a:rPr lang="fr-FR" sz="2400" dirty="0" smtClean="0">
                <a:solidFill>
                  <a:schemeClr val="tx1"/>
                </a:solidFill>
              </a:rPr>
              <a:t>contact avec les collectivités locales pour la mise à disposition d’un </a:t>
            </a:r>
            <a:r>
              <a:rPr lang="fr-FR" sz="2400" dirty="0" smtClean="0">
                <a:solidFill>
                  <a:schemeClr val="tx1"/>
                </a:solidFill>
              </a:rPr>
              <a:t>éducateur avec </a:t>
            </a:r>
            <a:r>
              <a:rPr lang="fr-FR" sz="2400" dirty="0" smtClean="0">
                <a:solidFill>
                  <a:schemeClr val="tx1"/>
                </a:solidFill>
              </a:rPr>
              <a:t>carte professionnelle dans les écoles pour une activité de Ping ( </a:t>
            </a:r>
            <a:r>
              <a:rPr lang="fr-FR" sz="2400" dirty="0" smtClean="0">
                <a:solidFill>
                  <a:schemeClr val="tx1"/>
                </a:solidFill>
              </a:rPr>
              <a:t>adresse, parcours motricité, </a:t>
            </a:r>
            <a:r>
              <a:rPr lang="fr-FR" sz="2400" dirty="0" smtClean="0">
                <a:solidFill>
                  <a:schemeClr val="tx1"/>
                </a:solidFill>
              </a:rPr>
              <a:t>jonglage etc. …) </a:t>
            </a:r>
          </a:p>
          <a:p>
            <a:pPr algn="l"/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L’indemnité sera versée par la collectivité (convention signée entre la collectivité et l’état). L’état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devra prendre en charge ces couts de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fonctionnement et remboursera la collectivité.  </a:t>
            </a:r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400" dirty="0" smtClean="0"/>
          </a:p>
          <a:p>
            <a:pPr algn="l"/>
            <a:endParaRPr lang="fr-F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2800" b="1" dirty="0" smtClean="0"/>
          </a:p>
          <a:p>
            <a:pPr algn="l"/>
            <a:endParaRPr lang="fr-FR" sz="2800" dirty="0" smtClean="0">
              <a:solidFill>
                <a:schemeClr val="tx1"/>
              </a:solidFill>
            </a:endParaRP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endParaRPr kumimoji="0" lang="fr-FR" sz="3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Arial Black"/>
              <a:ea typeface="+mn-ea"/>
              <a:cs typeface="+mn-cs"/>
              <a:sym typeface="Helvetica Neue Light"/>
            </a:endParaRPr>
          </a:p>
          <a:p>
            <a:pPr algn="l"/>
            <a:endParaRPr lang="fr-FR" sz="3000" b="1" dirty="0" smtClean="0">
              <a:solidFill>
                <a:srgbClr val="FF0000"/>
              </a:solidFill>
              <a:latin typeface="Arial Black"/>
            </a:endParaRPr>
          </a:p>
          <a:p>
            <a:pPr algn="l"/>
            <a:endParaRPr kumimoji="0" lang="fr-FR" sz="3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Arial Black"/>
              <a:ea typeface="+mn-ea"/>
              <a:cs typeface="+mn-cs"/>
              <a:sym typeface="Helvetica Neue Light"/>
            </a:endParaRPr>
          </a:p>
          <a:p>
            <a:pPr algn="l"/>
            <a:endParaRPr lang="fr-FR" sz="3000" b="1" dirty="0" smtClean="0">
              <a:solidFill>
                <a:srgbClr val="FF0000"/>
              </a:solidFill>
              <a:latin typeface="Arial Black"/>
            </a:endParaRPr>
          </a:p>
          <a:p>
            <a:pPr algn="l"/>
            <a:endParaRPr kumimoji="0" lang="fr-FR" sz="30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09712" y="274493"/>
            <a:ext cx="3312368" cy="15183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CR Visio</a:t>
            </a:r>
          </a:p>
          <a:p>
            <a:r>
              <a:rPr lang="fr-FR" sz="2800" b="1" dirty="0" smtClean="0">
                <a:solidFill>
                  <a:schemeClr val="bg1"/>
                </a:solidFill>
              </a:rPr>
              <a:t> du 14 mai 2020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88486" y="-76504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Rectangle"/>
          <p:cNvGrpSpPr/>
          <p:nvPr/>
        </p:nvGrpSpPr>
        <p:grpSpPr>
          <a:xfrm rot="21360000">
            <a:off x="4032075" y="203414"/>
            <a:ext cx="5889326" cy="1637924"/>
            <a:chOff x="12700" y="-455629"/>
            <a:chExt cx="9383848" cy="5194646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8" cstate="print">
              <a:extLst/>
            </a:blip>
            <a:stretch>
              <a:fillRect/>
            </a:stretch>
          </p:blipFill>
          <p:spPr>
            <a:xfrm>
              <a:off x="16007" y="-455629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6" cstate="print">
            <a:extLst/>
          </a:blip>
          <a:srcRect l="7048" t="1406"/>
          <a:stretch>
            <a:fillRect/>
          </a:stretch>
        </p:blipFill>
        <p:spPr>
          <a:xfrm rot="21360000">
            <a:off x="4309503" y="469645"/>
            <a:ext cx="5580447" cy="13231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1749872" y="7757120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3334048" y="7757120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4918224" y="7685112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6142360" y="7757120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rcRect t="20390" b="20390"/>
          <a:stretch>
            <a:fillRect/>
          </a:stretch>
        </p:blipFill>
        <p:spPr>
          <a:xfrm>
            <a:off x="8590632" y="7685112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tretch>
            <a:fillRect/>
          </a:stretch>
        </p:blipFill>
        <p:spPr>
          <a:xfrm>
            <a:off x="10534848" y="7613104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ZoneTexte 23"/>
          <p:cNvSpPr txBox="1"/>
          <p:nvPr/>
        </p:nvSpPr>
        <p:spPr>
          <a:xfrm>
            <a:off x="0" y="2061898"/>
            <a:ext cx="13004800" cy="579645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fr-F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</a:t>
            </a: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Garder le  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contact  avec les Clubs</a:t>
            </a:r>
            <a:r>
              <a:rPr lang="fr-FR" sz="3000" b="1" dirty="0" smtClean="0">
                <a:solidFill>
                  <a:srgbClr val="0070C0"/>
                </a:solidFill>
              </a:rPr>
              <a:t/>
            </a:r>
            <a:br>
              <a:rPr lang="fr-FR" sz="3000" b="1" dirty="0" smtClean="0">
                <a:solidFill>
                  <a:srgbClr val="0070C0"/>
                </a:solidFill>
              </a:rPr>
            </a:br>
            <a:r>
              <a:rPr lang="fr-FR" sz="3000" b="1" dirty="0" smtClean="0">
                <a:solidFill>
                  <a:srgbClr val="FF0000"/>
                </a:solidFill>
                <a:latin typeface="Arial Black"/>
              </a:rPr>
              <a:t>►</a:t>
            </a:r>
            <a:r>
              <a:rPr lang="fr-FR" sz="3000" b="1" dirty="0" smtClean="0">
                <a:solidFill>
                  <a:srgbClr val="0070C0"/>
                </a:solidFill>
                <a:latin typeface="Arial Black"/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 grand nombre de  clubs ont été appelés  nous prolongeons les appels jusqu’au mercredi 20 Mai </a:t>
            </a:r>
          </a:p>
          <a:p>
            <a:pPr algn="l"/>
            <a:r>
              <a:rPr lang="fr-FR" sz="3200" dirty="0" smtClean="0">
                <a:solidFill>
                  <a:srgbClr val="0070C0"/>
                </a:solidFill>
              </a:rPr>
              <a:t/>
            </a:r>
            <a:br>
              <a:rPr lang="fr-FR" sz="3200" dirty="0" smtClean="0">
                <a:solidFill>
                  <a:srgbClr val="0070C0"/>
                </a:solidFill>
              </a:rPr>
            </a:br>
            <a:r>
              <a:rPr lang="fr-FR" sz="3200" dirty="0" smtClean="0">
                <a:solidFill>
                  <a:srgbClr val="FF0000"/>
                </a:solidFill>
                <a:latin typeface="Arial Black"/>
              </a:rPr>
              <a:t>►</a:t>
            </a:r>
            <a:r>
              <a:rPr lang="fr-FR" sz="3200" dirty="0" smtClean="0">
                <a:solidFill>
                  <a:srgbClr val="0070C0"/>
                </a:solidFill>
                <a:latin typeface="Arial Black"/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Les clubs apprécient cette démarche et les retours sont très positifs </a:t>
            </a:r>
          </a:p>
          <a:p>
            <a:pPr algn="l"/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 contre les dirigeants des clubs sont inquiets sur le </a:t>
            </a: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renouvellement </a:t>
            </a:r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 licenciés au début de la saison prochaine </a:t>
            </a:r>
          </a:p>
          <a:p>
            <a:pPr algn="l"/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Beaucoup souhaiteraient reprendre un peu en cette fin de saison et peut être cet été </a:t>
            </a:r>
          </a:p>
          <a:p>
            <a:pPr algn="l"/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Etudier la possibilité de prolonger les mises à disposition </a:t>
            </a:r>
            <a:r>
              <a:rPr lang="fr-FR" sz="2800" b="1" dirty="0" smtClean="0">
                <a:solidFill>
                  <a:srgbClr val="0070C0"/>
                </a:solidFill>
              </a:rPr>
              <a:t/>
            </a:r>
            <a:br>
              <a:rPr lang="fr-FR" sz="2800" b="1" dirty="0" smtClean="0">
                <a:solidFill>
                  <a:srgbClr val="0070C0"/>
                </a:solidFill>
              </a:rPr>
            </a:br>
            <a:r>
              <a:rPr lang="fr-FR" sz="3200" b="1" dirty="0" smtClean="0">
                <a:solidFill>
                  <a:srgbClr val="0070C0"/>
                </a:solidFill>
              </a:rPr>
              <a:t/>
            </a:r>
            <a:br>
              <a:rPr lang="fr-FR" sz="3200" b="1" dirty="0" smtClean="0">
                <a:solidFill>
                  <a:srgbClr val="0070C0"/>
                </a:solidFill>
              </a:rPr>
            </a:b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0" y="517438"/>
            <a:ext cx="3622080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CR Visio</a:t>
            </a:r>
          </a:p>
          <a:p>
            <a:r>
              <a:rPr lang="fr-FR" sz="3200" b="1" dirty="0" smtClean="0">
                <a:solidFill>
                  <a:schemeClr val="bg1"/>
                </a:solidFill>
              </a:rPr>
              <a:t> du 14 mai 2020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88486" y="0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Rectangle"/>
          <p:cNvGrpSpPr/>
          <p:nvPr/>
        </p:nvGrpSpPr>
        <p:grpSpPr>
          <a:xfrm rot="21360000">
            <a:off x="4100797" y="203458"/>
            <a:ext cx="5887251" cy="1543646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9" cstate="print">
              <a:extLst/>
            </a:blip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7" cstate="print">
            <a:extLst/>
          </a:blip>
          <a:srcRect l="7048" t="1406"/>
          <a:stretch>
            <a:fillRect/>
          </a:stretch>
        </p:blipFill>
        <p:spPr>
          <a:xfrm rot="21360000">
            <a:off x="4309942" y="448784"/>
            <a:ext cx="5221260" cy="13231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1677864" y="7757120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3334048" y="7829128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4918224" y="7757120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6142360" y="7685112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4" cstate="print">
            <a:extLst/>
          </a:blip>
          <a:srcRect t="20390" b="20390"/>
          <a:stretch>
            <a:fillRect/>
          </a:stretch>
        </p:blipFill>
        <p:spPr>
          <a:xfrm>
            <a:off x="8662640" y="7613104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5" cstate="print">
            <a:extLst/>
          </a:blip>
          <a:stretch>
            <a:fillRect/>
          </a:stretch>
        </p:blipFill>
        <p:spPr>
          <a:xfrm>
            <a:off x="10606856" y="7685112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ZoneTexte 23"/>
          <p:cNvSpPr txBox="1"/>
          <p:nvPr/>
        </p:nvSpPr>
        <p:spPr>
          <a:xfrm>
            <a:off x="0" y="1889523"/>
            <a:ext cx="13004800" cy="551946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fr-FR" sz="3000" b="1" dirty="0" smtClean="0">
                <a:solidFill>
                  <a:srgbClr val="0070C0"/>
                </a:solidFill>
              </a:rPr>
              <a:t/>
            </a:r>
            <a:br>
              <a:rPr lang="fr-FR" sz="3000" b="1" dirty="0" smtClean="0">
                <a:solidFill>
                  <a:srgbClr val="0070C0"/>
                </a:solidFill>
              </a:rPr>
            </a:br>
            <a:endParaRPr lang="fr-FR" sz="2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600" b="1" dirty="0" smtClean="0">
                <a:solidFill>
                  <a:srgbClr val="FF0000"/>
                </a:solidFill>
                <a:latin typeface="Arial Black"/>
              </a:rPr>
              <a:t>►  </a:t>
            </a:r>
            <a:r>
              <a:rPr lang="fr-F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Prochaine </a:t>
            </a:r>
            <a:r>
              <a:rPr lang="fr-FR" sz="2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visio</a:t>
            </a:r>
            <a:r>
              <a:rPr lang="fr-F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conférence  du comité le mercredi 20 mai à 18h00</a:t>
            </a:r>
          </a:p>
          <a:p>
            <a:pPr algn="l"/>
            <a:endParaRPr lang="fr-FR" sz="2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600" dirty="0" smtClean="0">
                <a:solidFill>
                  <a:srgbClr val="FF0000"/>
                </a:solidFill>
                <a:latin typeface="Arial Black"/>
              </a:rPr>
              <a:t>► </a:t>
            </a:r>
            <a:r>
              <a:rPr lang="fr-F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Xavier </a:t>
            </a:r>
            <a:r>
              <a:rPr lang="fr-FR" sz="2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Fortineau</a:t>
            </a:r>
            <a:r>
              <a:rPr lang="fr-F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 la  ligue prévoit une </a:t>
            </a:r>
            <a:r>
              <a:rPr lang="fr-FR" sz="2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visio</a:t>
            </a:r>
            <a:r>
              <a:rPr lang="fr-F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avec le Mans </a:t>
            </a:r>
            <a:r>
              <a:rPr lang="fr-FR" sz="2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sarthe</a:t>
            </a:r>
            <a:r>
              <a:rPr lang="fr-F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TT et le comité 72 pour une présentation  du projet d’une structure  associée  labélisée   </a:t>
            </a:r>
          </a:p>
          <a:p>
            <a:pPr algn="l"/>
            <a:r>
              <a:rPr lang="fr-F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date choisie serait le 27 Mai à 18h30 </a:t>
            </a:r>
          </a:p>
          <a:p>
            <a:pPr algn="l"/>
            <a:r>
              <a:rPr lang="fr-FR" sz="2600" dirty="0" smtClean="0">
                <a:solidFill>
                  <a:schemeClr val="tx1"/>
                </a:solidFill>
                <a:latin typeface="Arial Black"/>
              </a:rPr>
              <a:t> </a:t>
            </a:r>
            <a:r>
              <a:rPr lang="fr-FR" sz="2600" dirty="0" smtClean="0">
                <a:solidFill>
                  <a:srgbClr val="FF0000"/>
                </a:solidFill>
              </a:rPr>
              <a:t/>
            </a:r>
            <a:br>
              <a:rPr lang="fr-FR" sz="2600" dirty="0" smtClean="0">
                <a:solidFill>
                  <a:srgbClr val="FF0000"/>
                </a:solidFill>
              </a:rPr>
            </a:br>
            <a:endParaRPr lang="fr-FR" sz="2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3000" b="1" dirty="0" smtClean="0">
                <a:solidFill>
                  <a:srgbClr val="0070C0"/>
                </a:solidFill>
              </a:rPr>
              <a:t/>
            </a:r>
            <a:br>
              <a:rPr lang="fr-FR" sz="3000" b="1" dirty="0" smtClean="0">
                <a:solidFill>
                  <a:srgbClr val="0070C0"/>
                </a:solidFill>
              </a:rPr>
            </a:b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0" y="268288"/>
            <a:ext cx="3910112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CR Visio</a:t>
            </a:r>
          </a:p>
          <a:p>
            <a:r>
              <a:rPr lang="fr-FR" b="1" dirty="0" smtClean="0">
                <a:solidFill>
                  <a:schemeClr val="bg1"/>
                </a:solidFill>
              </a:rPr>
              <a:t> du 14 mai 2020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solidFill>
          <a:schemeClr val="bg2">
            <a:lumMod val="60000"/>
            <a:lumOff val="40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normAutofit/>
      </a:bodyPr>
      <a:lstStyle>
        <a:defPPr>
          <a:defRPr sz="40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2264</TotalTime>
  <Words>473</Words>
  <Application>Microsoft Office PowerPoint</Application>
  <PresentationFormat>Personnalisé</PresentationFormat>
  <Paragraphs>123</Paragraphs>
  <Slides>8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ModernPortfolio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Michel</dc:creator>
  <cp:lastModifiedBy>comite tennis de table</cp:lastModifiedBy>
  <cp:revision>79</cp:revision>
  <dcterms:modified xsi:type="dcterms:W3CDTF">2020-05-18T07:33:26Z</dcterms:modified>
</cp:coreProperties>
</file>