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2" r:id="rId3"/>
    <p:sldId id="258" r:id="rId4"/>
    <p:sldId id="263" r:id="rId5"/>
    <p:sldId id="275" r:id="rId6"/>
    <p:sldId id="276" r:id="rId7"/>
    <p:sldId id="282" r:id="rId8"/>
    <p:sldId id="283" r:id="rId9"/>
    <p:sldId id="271" r:id="rId10"/>
    <p:sldId id="280"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Ref idx="major">
          <a:srgbClr val="FFFFFF"/>
        </a:fontRef>
        <a:srgbClr val="FFFFFF"/>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Ref idx="major">
          <a:srgbClr val="FFFFFF"/>
        </a:fontRef>
        <a:srgbClr val="FFFFFF"/>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Ref idx="major">
          <a:srgbClr val="FFFFFF"/>
        </a:fontRef>
        <a:srgbClr val="FFFFFF"/>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Ref idx="major">
          <a:srgbClr val="FFFFFF"/>
        </a:fontRef>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Ref idx="major">
          <a:srgbClr val="FFFFFF"/>
        </a:fontRef>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Ref idx="major">
          <a:srgbClr val="FFFFFF"/>
        </a:fontRef>
        <a:srgbClr val="FFFFFF"/>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88" autoAdjust="0"/>
  </p:normalViewPr>
  <p:slideViewPr>
    <p:cSldViewPr>
      <p:cViewPr varScale="1">
        <p:scale>
          <a:sx n="78" d="100"/>
          <a:sy n="78" d="100"/>
        </p:scale>
        <p:origin x="3730" y="7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re et sous-titre">
    <p:spTree>
      <p:nvGrpSpPr>
        <p:cNvPr id="1" name=""/>
        <p:cNvGrpSpPr/>
        <p:nvPr/>
      </p:nvGrpSpPr>
      <p:grpSpPr>
        <a:xfrm>
          <a:off x="0" y="0"/>
          <a:ext cx="0" cy="0"/>
          <a:chOff x="0" y="0"/>
          <a:chExt cx="0" cy="0"/>
        </a:xfrm>
      </p:grpSpPr>
      <p:sp>
        <p:nvSpPr>
          <p:cNvPr id="12" name="Ligne"/>
          <p:cNvSpPr/>
          <p:nvPr/>
        </p:nvSpPr>
        <p:spPr>
          <a:xfrm>
            <a:off x="571500" y="4749800"/>
            <a:ext cx="11868094"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 name="Texte du titre"/>
          <p:cNvSpPr txBox="1">
            <a:spLocks noGrp="1"/>
          </p:cNvSpPr>
          <p:nvPr>
            <p:ph type="title"/>
          </p:nvPr>
        </p:nvSpPr>
        <p:spPr>
          <a:xfrm>
            <a:off x="571500" y="1320800"/>
            <a:ext cx="11861800" cy="3175000"/>
          </a:xfrm>
          <a:prstGeom prst="rect">
            <a:avLst/>
          </a:prstGeom>
        </p:spPr>
        <p:txBody>
          <a:bodyPr/>
          <a:lstStyle/>
          <a:p>
            <a:r>
              <a:t>Texte du titre</a:t>
            </a:r>
          </a:p>
        </p:txBody>
      </p:sp>
      <p:sp>
        <p:nvSpPr>
          <p:cNvPr id="14" name="Texte niveau 1…"/>
          <p:cNvSpPr txBox="1">
            <a:spLocks noGrp="1"/>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1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tion">
    <p:spTree>
      <p:nvGrpSpPr>
        <p:cNvPr id="1" name=""/>
        <p:cNvGrpSpPr/>
        <p:nvPr/>
      </p:nvGrpSpPr>
      <p:grpSpPr>
        <a:xfrm>
          <a:off x="0" y="0"/>
          <a:ext cx="0" cy="0"/>
          <a:chOff x="0" y="0"/>
          <a:chExt cx="0" cy="0"/>
        </a:xfrm>
      </p:grpSpPr>
      <p:sp>
        <p:nvSpPr>
          <p:cNvPr id="101" name="-Gilles Allain"/>
          <p:cNvSpPr txBox="1">
            <a:spLocks noGrp="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r>
              <a:t>-Gilles Allain</a:t>
            </a:r>
          </a:p>
        </p:txBody>
      </p:sp>
      <p:sp>
        <p:nvSpPr>
          <p:cNvPr id="102" name="« Saisissez une citation ici. »"/>
          <p:cNvSpPr txBox="1">
            <a:spLocks noGrp="1"/>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r>
              <a:t>« Saisissez une citation ici. »</a:t>
            </a: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ierge">
    <p:spTree>
      <p:nvGrpSpPr>
        <p:cNvPr id="1" name=""/>
        <p:cNvGrpSpPr/>
        <p:nvPr/>
      </p:nvGrpSpPr>
      <p:grpSpPr>
        <a:xfrm>
          <a:off x="0" y="0"/>
          <a:ext cx="0" cy="0"/>
          <a:chOff x="0" y="0"/>
          <a:chExt cx="0" cy="0"/>
        </a:xfrm>
      </p:grpSpPr>
      <p:sp>
        <p:nvSpPr>
          <p:cNvPr id="118"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e">
    <p:spTree>
      <p:nvGrpSpPr>
        <p:cNvPr id="1" name=""/>
        <p:cNvGrpSpPr/>
        <p:nvPr/>
      </p:nvGrpSpPr>
      <p:grpSpPr>
        <a:xfrm>
          <a:off x="0" y="0"/>
          <a:ext cx="0" cy="0"/>
          <a:chOff x="0" y="0"/>
          <a:chExt cx="0" cy="0"/>
        </a:xfrm>
      </p:grpSpPr>
      <p:sp>
        <p:nvSpPr>
          <p:cNvPr id="22" name="Ligne"/>
          <p:cNvSpPr/>
          <p:nvPr/>
        </p:nvSpPr>
        <p:spPr>
          <a:xfrm>
            <a:off x="7543800" y="7975599"/>
            <a:ext cx="1" cy="14225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3" name="Image"/>
          <p:cNvSpPr>
            <a:spLocks noGrp="1"/>
          </p:cNvSpPr>
          <p:nvPr>
            <p:ph type="pic" idx="13"/>
          </p:nvPr>
        </p:nvSpPr>
        <p:spPr>
          <a:xfrm>
            <a:off x="0" y="0"/>
            <a:ext cx="13004800" cy="7594600"/>
          </a:xfrm>
          <a:prstGeom prst="rect">
            <a:avLst/>
          </a:prstGeom>
        </p:spPr>
        <p:txBody>
          <a:bodyPr lIns="91439" tIns="45719" rIns="91439" bIns="45719">
            <a:noAutofit/>
          </a:bodyPr>
          <a:lstStyle/>
          <a:p>
            <a:endParaRPr/>
          </a:p>
        </p:txBody>
      </p:sp>
      <p:sp>
        <p:nvSpPr>
          <p:cNvPr id="24" name="Texte du titre"/>
          <p:cNvSpPr txBox="1">
            <a:spLocks noGrp="1"/>
          </p:cNvSpPr>
          <p:nvPr>
            <p:ph type="title"/>
          </p:nvPr>
        </p:nvSpPr>
        <p:spPr>
          <a:xfrm>
            <a:off x="1409700" y="7785100"/>
            <a:ext cx="5791200" cy="1701800"/>
          </a:xfrm>
          <a:prstGeom prst="rect">
            <a:avLst/>
          </a:prstGeom>
        </p:spPr>
        <p:txBody>
          <a:bodyPr anchor="ctr"/>
          <a:lstStyle>
            <a:lvl1pPr algn="r">
              <a:defRPr sz="4200">
                <a:solidFill>
                  <a:srgbClr val="000000"/>
                </a:solidFill>
                <a:latin typeface="+mn-lt"/>
                <a:ea typeface="+mn-ea"/>
                <a:cs typeface="+mn-cs"/>
                <a:sym typeface="Helvetica Neue Light"/>
              </a:defRPr>
            </a:lvl1pPr>
          </a:lstStyle>
          <a:p>
            <a:r>
              <a:t>Texte du titre</a:t>
            </a:r>
          </a:p>
        </p:txBody>
      </p:sp>
      <p:sp>
        <p:nvSpPr>
          <p:cNvPr id="25" name="Texte niveau 1…"/>
          <p:cNvSpPr txBox="1">
            <a:spLocks noGrp="1"/>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26"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re - Centré">
    <p:spTree>
      <p:nvGrpSpPr>
        <p:cNvPr id="1" name=""/>
        <p:cNvGrpSpPr/>
        <p:nvPr/>
      </p:nvGrpSpPr>
      <p:grpSpPr>
        <a:xfrm>
          <a:off x="0" y="0"/>
          <a:ext cx="0" cy="0"/>
          <a:chOff x="0" y="0"/>
          <a:chExt cx="0" cy="0"/>
        </a:xfrm>
      </p:grpSpPr>
      <p:sp>
        <p:nvSpPr>
          <p:cNvPr id="33" name="Texte du titre"/>
          <p:cNvSpPr txBox="1">
            <a:spLocks noGrp="1"/>
          </p:cNvSpPr>
          <p:nvPr>
            <p:ph type="title"/>
          </p:nvPr>
        </p:nvSpPr>
        <p:spPr>
          <a:xfrm>
            <a:off x="571500" y="3289300"/>
            <a:ext cx="11861800" cy="3175000"/>
          </a:xfrm>
          <a:prstGeom prst="rect">
            <a:avLst/>
          </a:prstGeom>
        </p:spPr>
        <p:txBody>
          <a:bodyPr anchor="ctr"/>
          <a:lstStyle/>
          <a:p>
            <a:r>
              <a:t>Texte du titre</a:t>
            </a:r>
          </a:p>
        </p:txBody>
      </p:sp>
      <p:sp>
        <p:nvSpPr>
          <p:cNvPr id="34"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e">
    <p:spTree>
      <p:nvGrpSpPr>
        <p:cNvPr id="1" name=""/>
        <p:cNvGrpSpPr/>
        <p:nvPr/>
      </p:nvGrpSpPr>
      <p:grpSpPr>
        <a:xfrm>
          <a:off x="0" y="0"/>
          <a:ext cx="0" cy="0"/>
          <a:chOff x="0" y="0"/>
          <a:chExt cx="0" cy="0"/>
        </a:xfrm>
      </p:grpSpPr>
      <p:sp>
        <p:nvSpPr>
          <p:cNvPr id="41" name="Ligne"/>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2" name="Image"/>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43" name="Texte du titre"/>
          <p:cNvSpPr txBox="1">
            <a:spLocks noGrp="1"/>
          </p:cNvSpPr>
          <p:nvPr>
            <p:ph type="title"/>
          </p:nvPr>
        </p:nvSpPr>
        <p:spPr>
          <a:xfrm>
            <a:off x="571500" y="1435100"/>
            <a:ext cx="5334000" cy="3175000"/>
          </a:xfrm>
          <a:prstGeom prst="rect">
            <a:avLst/>
          </a:prstGeom>
        </p:spPr>
        <p:txBody>
          <a:bodyPr/>
          <a:lstStyle/>
          <a:p>
            <a:r>
              <a:t>Texte du titre</a:t>
            </a:r>
          </a:p>
        </p:txBody>
      </p:sp>
      <p:sp>
        <p:nvSpPr>
          <p:cNvPr id="44" name="Texte niveau 1…"/>
          <p:cNvSpPr txBox="1">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52" name="Texte du titre"/>
          <p:cNvSpPr txBox="1">
            <a:spLocks noGrp="1"/>
          </p:cNvSpPr>
          <p:nvPr>
            <p:ph type="title"/>
          </p:nvPr>
        </p:nvSpPr>
        <p:spPr>
          <a:prstGeom prst="rect">
            <a:avLst/>
          </a:prstGeom>
        </p:spPr>
        <p:txBody>
          <a:bodyPr/>
          <a:lstStyle/>
          <a:p>
            <a:r>
              <a:t>Texte du titre</a:t>
            </a: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60" name="Texte du titre"/>
          <p:cNvSpPr txBox="1">
            <a:spLocks noGrp="1"/>
          </p:cNvSpPr>
          <p:nvPr>
            <p:ph type="title"/>
          </p:nvPr>
        </p:nvSpPr>
        <p:spPr>
          <a:prstGeom prst="rect">
            <a:avLst/>
          </a:prstGeom>
        </p:spPr>
        <p:txBody>
          <a:bodyPr/>
          <a:lstStyle/>
          <a:p>
            <a:r>
              <a:t>Texte du titre</a:t>
            </a:r>
          </a:p>
        </p:txBody>
      </p:sp>
      <p:sp>
        <p:nvSpPr>
          <p:cNvPr id="6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62"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re, puces et photo">
    <p:spTree>
      <p:nvGrpSpPr>
        <p:cNvPr id="1" name=""/>
        <p:cNvGrpSpPr/>
        <p:nvPr/>
      </p:nvGrpSpPr>
      <p:grpSpPr>
        <a:xfrm>
          <a:off x="0" y="0"/>
          <a:ext cx="0" cy="0"/>
          <a:chOff x="0" y="0"/>
          <a:chExt cx="0" cy="0"/>
        </a:xfrm>
      </p:grpSpPr>
      <p:sp>
        <p:nvSpPr>
          <p:cNvPr id="69" name="Ligne"/>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 name="Image"/>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71" name="Texte du titre"/>
          <p:cNvSpPr txBox="1">
            <a:spLocks noGrp="1"/>
          </p:cNvSpPr>
          <p:nvPr>
            <p:ph type="title"/>
          </p:nvPr>
        </p:nvSpPr>
        <p:spPr>
          <a:xfrm>
            <a:off x="571500" y="330200"/>
            <a:ext cx="5080000" cy="1397000"/>
          </a:xfrm>
          <a:prstGeom prst="rect">
            <a:avLst/>
          </a:prstGeom>
        </p:spPr>
        <p:txBody>
          <a:bodyPr/>
          <a:lstStyle/>
          <a:p>
            <a:r>
              <a:t>Texte du titre</a:t>
            </a:r>
          </a:p>
        </p:txBody>
      </p:sp>
      <p:sp>
        <p:nvSpPr>
          <p:cNvPr id="72" name="Texte niveau 1…"/>
          <p:cNvSpPr txBox="1">
            <a:spLocks noGrp="1"/>
          </p:cNvSpPr>
          <p:nvPr>
            <p:ph type="body" sz="half" idx="1"/>
          </p:nvPr>
        </p:nvSpPr>
        <p:spPr>
          <a:xfrm>
            <a:off x="571500" y="2222500"/>
            <a:ext cx="5080000" cy="6667500"/>
          </a:xfrm>
          <a:prstGeom prst="rect">
            <a:avLst/>
          </a:prstGeom>
        </p:spPr>
        <p:txBody>
          <a:bodyPr/>
          <a:lstStyle>
            <a:lvl1pPr marL="330200" indent="-330200">
              <a:spcBef>
                <a:spcPts val="3000"/>
              </a:spcBef>
              <a:defRPr sz="2600">
                <a:latin typeface="+mj-lt"/>
                <a:ea typeface="+mj-ea"/>
                <a:cs typeface="+mj-cs"/>
                <a:sym typeface="Helvetica Neue"/>
              </a:defRPr>
            </a:lvl1pPr>
            <a:lvl2pPr marL="660400" indent="-330200">
              <a:spcBef>
                <a:spcPts val="3000"/>
              </a:spcBef>
              <a:defRPr sz="2600">
                <a:latin typeface="+mj-lt"/>
                <a:ea typeface="+mj-ea"/>
                <a:cs typeface="+mj-cs"/>
                <a:sym typeface="Helvetica Neue"/>
              </a:defRPr>
            </a:lvl2pPr>
            <a:lvl3pPr marL="990600" indent="-330200">
              <a:spcBef>
                <a:spcPts val="3000"/>
              </a:spcBef>
              <a:defRPr sz="2600">
                <a:latin typeface="+mj-lt"/>
                <a:ea typeface="+mj-ea"/>
                <a:cs typeface="+mj-cs"/>
                <a:sym typeface="Helvetica Neue"/>
              </a:defRPr>
            </a:lvl3pPr>
            <a:lvl4pPr marL="1320800" indent="-330200">
              <a:spcBef>
                <a:spcPts val="3000"/>
              </a:spcBef>
              <a:defRPr sz="2600">
                <a:latin typeface="+mj-lt"/>
                <a:ea typeface="+mj-ea"/>
                <a:cs typeface="+mj-cs"/>
                <a:sym typeface="Helvetica Neue"/>
              </a:defRPr>
            </a:lvl4pPr>
            <a:lvl5pPr marL="1651000" indent="-330200">
              <a:spcBef>
                <a:spcPts val="3000"/>
              </a:spcBef>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73" name="Numéro de diapositive"/>
          <p:cNvSpPr txBox="1">
            <a:spLocks noGrp="1"/>
          </p:cNvSpPr>
          <p:nvPr>
            <p:ph type="sldNum" sz="quarter" idx="2"/>
          </p:nvPr>
        </p:nvSpPr>
        <p:spPr>
          <a:xfrm>
            <a:off x="510743" y="9199778"/>
            <a:ext cx="312014" cy="299822"/>
          </a:xfrm>
          <a:prstGeom prst="rect">
            <a:avLst/>
          </a:prstGeom>
        </p:spPr>
        <p:txBody>
          <a:bodyPr/>
          <a:lstStyle>
            <a:lvl1pPr algn="l"/>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uces">
    <p:spTree>
      <p:nvGrpSpPr>
        <p:cNvPr id="1" name=""/>
        <p:cNvGrpSpPr/>
        <p:nvPr/>
      </p:nvGrpSpPr>
      <p:grpSpPr>
        <a:xfrm>
          <a:off x="0" y="0"/>
          <a:ext cx="0" cy="0"/>
          <a:chOff x="0" y="0"/>
          <a:chExt cx="0" cy="0"/>
        </a:xfrm>
      </p:grpSpPr>
      <p:sp>
        <p:nvSpPr>
          <p:cNvPr id="80" name="Texte niveau 1…"/>
          <p:cNvSpPr txBox="1">
            <a:spLocks noGrp="1"/>
          </p:cNvSpPr>
          <p:nvPr>
            <p:ph type="body" idx="1"/>
          </p:nvPr>
        </p:nvSpPr>
        <p:spPr>
          <a:xfrm>
            <a:off x="889000" y="889000"/>
            <a:ext cx="11214100" cy="79629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 photos">
    <p:spTree>
      <p:nvGrpSpPr>
        <p:cNvPr id="1" name=""/>
        <p:cNvGrpSpPr/>
        <p:nvPr/>
      </p:nvGrpSpPr>
      <p:grpSpPr>
        <a:xfrm>
          <a:off x="0" y="0"/>
          <a:ext cx="0" cy="0"/>
          <a:chOff x="0" y="0"/>
          <a:chExt cx="0" cy="0"/>
        </a:xfrm>
      </p:grpSpPr>
      <p:sp>
        <p:nvSpPr>
          <p:cNvPr id="88" name="Ligne"/>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Ligne"/>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Image"/>
          <p:cNvSpPr>
            <a:spLocks noGrp="1"/>
          </p:cNvSpPr>
          <p:nvPr>
            <p:ph type="pic" sz="quarter" idx="13"/>
          </p:nvPr>
        </p:nvSpPr>
        <p:spPr>
          <a:xfrm>
            <a:off x="9220200" y="4622800"/>
            <a:ext cx="3276600" cy="3860800"/>
          </a:xfrm>
          <a:prstGeom prst="rect">
            <a:avLst/>
          </a:prstGeom>
        </p:spPr>
        <p:txBody>
          <a:bodyPr lIns="91439" tIns="45719" rIns="91439" bIns="45719">
            <a:noAutofit/>
          </a:bodyPr>
          <a:lstStyle/>
          <a:p>
            <a:endParaRPr/>
          </a:p>
        </p:txBody>
      </p:sp>
      <p:sp>
        <p:nvSpPr>
          <p:cNvPr id="91" name="Image"/>
          <p:cNvSpPr>
            <a:spLocks noGrp="1"/>
          </p:cNvSpPr>
          <p:nvPr>
            <p:ph type="pic" sz="quarter" idx="14"/>
          </p:nvPr>
        </p:nvSpPr>
        <p:spPr>
          <a:xfrm>
            <a:off x="9220200" y="508000"/>
            <a:ext cx="3276600" cy="3797300"/>
          </a:xfrm>
          <a:prstGeom prst="rect">
            <a:avLst/>
          </a:prstGeom>
        </p:spPr>
        <p:txBody>
          <a:bodyPr lIns="91439" tIns="45719" rIns="91439" bIns="45719">
            <a:noAutofit/>
          </a:bodyPr>
          <a:lstStyle/>
          <a:p>
            <a:endParaRPr/>
          </a:p>
        </p:txBody>
      </p:sp>
      <p:sp>
        <p:nvSpPr>
          <p:cNvPr id="92" name="Image"/>
          <p:cNvSpPr>
            <a:spLocks noGrp="1"/>
          </p:cNvSpPr>
          <p:nvPr>
            <p:ph type="pic" idx="15"/>
          </p:nvPr>
        </p:nvSpPr>
        <p:spPr>
          <a:xfrm>
            <a:off x="520700" y="508000"/>
            <a:ext cx="8369300" cy="7975600"/>
          </a:xfrm>
          <a:prstGeom prst="rect">
            <a:avLst/>
          </a:prstGeom>
        </p:spPr>
        <p:txBody>
          <a:bodyPr lIns="91439" tIns="45719" rIns="91439" bIns="45719">
            <a:noAutofit/>
          </a:bodyPr>
          <a:lstStyle/>
          <a:p>
            <a:endParaRPr/>
          </a:p>
        </p:txBody>
      </p:sp>
      <p:sp>
        <p:nvSpPr>
          <p:cNvPr id="93" name="Texte niveau 1…"/>
          <p:cNvSpPr txBox="1">
            <a:spLocks noGrp="1"/>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94"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gne"/>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Texte du titre"/>
          <p:cNvSpPr txBox="1">
            <a:spLocks noGrp="1"/>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Texte du titre</a:t>
            </a:r>
          </a:p>
        </p:txBody>
      </p:sp>
      <p:sp>
        <p:nvSpPr>
          <p:cNvPr id="4" name="Texte niveau 1…"/>
          <p:cNvSpPr txBox="1">
            <a:spLocks noGrp="1"/>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12268199" y="9199778"/>
            <a:ext cx="312015" cy="299822"/>
          </a:xfrm>
          <a:prstGeom prst="rect">
            <a:avLst/>
          </a:prstGeom>
          <a:ln w="12700">
            <a:miter lim="400000"/>
          </a:ln>
        </p:spPr>
        <p:txBody>
          <a:bodyPr wrap="none" lIns="50800" tIns="50800" rIns="50800" bIns="50800" anchor="b">
            <a:spAutoFit/>
          </a:bodyPr>
          <a:lstStyle>
            <a:lvl1pPr algn="r">
              <a:defRPr sz="1400">
                <a:latin typeface="+mj-lt"/>
                <a:ea typeface="+mj-ea"/>
                <a:cs typeface="+mj-cs"/>
                <a:sym typeface="Helvetica Neue"/>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1pPr>
      <a:lvl2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2pPr>
      <a:lvl3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3pPr>
      <a:lvl4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4pPr>
      <a:lvl5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5pPr>
      <a:lvl6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6pPr>
      <a:lvl7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7pPr>
      <a:lvl8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8pPr>
      <a:lvl9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tiff"/><Relationship Id="rId3" Type="http://schemas.openxmlformats.org/officeDocument/2006/relationships/hyperlink" Target="https://webmail1p.orange.fr/webmail/fr_FR/read.html?FOLDER=SF_INBOX&amp;IDMSG=74585&amp;check=&amp;SORTBY=1" TargetMode="External"/><Relationship Id="rId7" Type="http://schemas.openxmlformats.org/officeDocument/2006/relationships/image" Target="../media/image4.pn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15.tiff"/><Relationship Id="rId5" Type="http://schemas.openxmlformats.org/officeDocument/2006/relationships/image" Target="../media/image2.png"/><Relationship Id="rId15" Type="http://schemas.openxmlformats.org/officeDocument/2006/relationships/image" Target="../media/image19.tiff"/><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8.tif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44243" y="-38252"/>
            <a:ext cx="13093286" cy="9830104"/>
          </a:xfrm>
          <a:prstGeom prst="rect">
            <a:avLst/>
          </a:prstGeom>
          <a:solidFill>
            <a:srgbClr val="011993"/>
          </a:solidFill>
          <a:ln w="12700">
            <a:miter lim="400000"/>
          </a:ln>
        </p:spPr>
        <p:txBody>
          <a:bodyPr lIns="50800" tIns="50800" rIns="50800" bIns="50800" anchor="ctr"/>
          <a:lstStyle/>
          <a:p>
            <a:endParaRPr lang="fr-FR" b="1" dirty="0">
              <a:solidFill>
                <a:schemeClr val="bg1"/>
              </a:solidFill>
            </a:endParaRPr>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139" name="Rectangle"/>
          <p:cNvGrpSpPr/>
          <p:nvPr/>
        </p:nvGrpSpPr>
        <p:grpSpPr>
          <a:xfrm rot="21360000">
            <a:off x="3685424" y="229166"/>
            <a:ext cx="6672096" cy="2909804"/>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3760546" y="754514"/>
            <a:ext cx="6498988" cy="209821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93375" y="7540381"/>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352455" y="7540381"/>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899603" y="7475304"/>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6180549" y="7467627"/>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8646214" y="7467627"/>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10530079" y="7459178"/>
            <a:ext cx="883275" cy="883275"/>
          </a:xfrm>
          <a:prstGeom prst="rect">
            <a:avLst/>
          </a:prstGeom>
          <a:ln w="12700">
            <a:miter lim="400000"/>
          </a:ln>
        </p:spPr>
      </p:pic>
      <p:sp>
        <p:nvSpPr>
          <p:cNvPr id="25" name="ZoneTexte 24"/>
          <p:cNvSpPr txBox="1"/>
          <p:nvPr/>
        </p:nvSpPr>
        <p:spPr>
          <a:xfrm>
            <a:off x="2829992" y="3479615"/>
            <a:ext cx="8928992" cy="311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4400" b="1" dirty="0">
                <a:solidFill>
                  <a:schemeClr val="bg1"/>
                </a:solidFill>
              </a:rPr>
              <a:t>CR Visio  du 07 Mai 2020</a:t>
            </a:r>
          </a:p>
          <a:p>
            <a:pPr algn="l"/>
            <a:r>
              <a:rPr lang="fr-FR" sz="4400" b="1" dirty="0">
                <a:solidFill>
                  <a:schemeClr val="bg1"/>
                </a:solidFill>
              </a:rPr>
              <a:t>Présents : </a:t>
            </a:r>
          </a:p>
          <a:p>
            <a:pPr algn="l"/>
            <a:r>
              <a:rPr lang="fr-FR" b="1" dirty="0">
                <a:solidFill>
                  <a:schemeClr val="bg1"/>
                </a:solidFill>
              </a:rPr>
              <a:t>Michel M – Alain –Guillaume – Florian B – Julien – Corentin – Nathalie </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100797"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309942" y="448784"/>
            <a:ext cx="5221260" cy="1323124"/>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77864" y="7757120"/>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334048" y="7829128"/>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918224" y="7757120"/>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6142360" y="7685112"/>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8662640" y="7613104"/>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10606856" y="7685112"/>
            <a:ext cx="883275" cy="883275"/>
          </a:xfrm>
          <a:prstGeom prst="rect">
            <a:avLst/>
          </a:prstGeom>
          <a:ln w="12700">
            <a:miter lim="400000"/>
          </a:ln>
        </p:spPr>
      </p:pic>
      <p:sp>
        <p:nvSpPr>
          <p:cNvPr id="24" name="ZoneTexte 23"/>
          <p:cNvSpPr txBox="1"/>
          <p:nvPr/>
        </p:nvSpPr>
        <p:spPr>
          <a:xfrm>
            <a:off x="0" y="2181910"/>
            <a:ext cx="13004800" cy="4934684"/>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dirty="0">
                <a:solidFill>
                  <a:srgbClr val="FF0000"/>
                </a:solidFill>
                <a:effectLst>
                  <a:outerShdw blurRad="38100" dist="38100" dir="2700000" algn="tl">
                    <a:srgbClr val="000000">
                      <a:alpha val="43137"/>
                    </a:srgbClr>
                  </a:outerShdw>
                </a:effectLst>
              </a:rPr>
              <a:t>                         </a:t>
            </a:r>
            <a:r>
              <a:rPr lang="fr-FR" sz="4000" b="1" dirty="0">
                <a:solidFill>
                  <a:srgbClr val="FF0000"/>
                </a:solidFill>
                <a:effectLst>
                  <a:outerShdw blurRad="38100" dist="38100" dir="2700000" algn="tl">
                    <a:srgbClr val="000000">
                      <a:alpha val="43137"/>
                    </a:srgbClr>
                  </a:outerShdw>
                </a:effectLst>
              </a:rPr>
              <a:t>Structure associée </a:t>
            </a:r>
            <a:br>
              <a:rPr lang="fr-FR" sz="3000" b="1" dirty="0">
                <a:solidFill>
                  <a:srgbClr val="0070C0"/>
                </a:solidFill>
              </a:rPr>
            </a:br>
            <a:endParaRPr lang="fr-FR" sz="2600" dirty="0">
              <a:solidFill>
                <a:srgbClr val="0070C0"/>
              </a:solidFill>
              <a:latin typeface="Arial" pitchFamily="34" charset="0"/>
              <a:cs typeface="Arial" pitchFamily="34" charset="0"/>
            </a:endParaRPr>
          </a:p>
          <a:p>
            <a:pPr algn="l"/>
            <a:r>
              <a:rPr lang="fr-FR" sz="2600" b="1" dirty="0">
                <a:solidFill>
                  <a:srgbClr val="FF0000"/>
                </a:solidFill>
                <a:latin typeface="Arial Black"/>
              </a:rPr>
              <a:t>► </a:t>
            </a:r>
            <a:r>
              <a:rPr lang="fr-FR" sz="2600" dirty="0">
                <a:solidFill>
                  <a:schemeClr val="tx1"/>
                </a:solidFill>
                <a:latin typeface="Arial" pitchFamily="34" charset="0"/>
                <a:cs typeface="Arial" pitchFamily="34" charset="0"/>
              </a:rPr>
              <a:t>Groupe de travail en </a:t>
            </a:r>
            <a:r>
              <a:rPr lang="fr-FR" sz="2600" dirty="0" err="1">
                <a:solidFill>
                  <a:schemeClr val="tx1"/>
                </a:solidFill>
                <a:latin typeface="Arial" pitchFamily="34" charset="0"/>
                <a:cs typeface="Arial" pitchFamily="34" charset="0"/>
              </a:rPr>
              <a:t>visio</a:t>
            </a:r>
            <a:r>
              <a:rPr lang="fr-FR" sz="2600" dirty="0">
                <a:solidFill>
                  <a:schemeClr val="tx1"/>
                </a:solidFill>
                <a:latin typeface="Arial" pitchFamily="34" charset="0"/>
                <a:cs typeface="Arial" pitchFamily="34" charset="0"/>
              </a:rPr>
              <a:t> conférence    ( Florian – Guillaume – Julien – Frédéric –Michel  - Corentin )  à partir du document de Guillaume le Mercredi 13 mai à 18h30 </a:t>
            </a:r>
          </a:p>
          <a:p>
            <a:pPr algn="l"/>
            <a:r>
              <a:rPr lang="fr-FR" sz="2600" dirty="0">
                <a:solidFill>
                  <a:schemeClr val="tx1"/>
                </a:solidFill>
                <a:latin typeface="Arial" pitchFamily="34" charset="0"/>
                <a:cs typeface="Arial" pitchFamily="34" charset="0"/>
              </a:rPr>
              <a:t>Michel envoi les invitations par teams </a:t>
            </a:r>
          </a:p>
          <a:p>
            <a:pPr algn="l"/>
            <a:endParaRPr lang="fr-FR" sz="2600" dirty="0">
              <a:solidFill>
                <a:schemeClr val="tx1"/>
              </a:solidFill>
              <a:latin typeface="Arial" pitchFamily="34" charset="0"/>
              <a:cs typeface="Arial" pitchFamily="34" charset="0"/>
            </a:endParaRPr>
          </a:p>
          <a:p>
            <a:pPr algn="l"/>
            <a:r>
              <a:rPr lang="fr-FR" sz="2600" b="1" dirty="0">
                <a:solidFill>
                  <a:srgbClr val="FF0000"/>
                </a:solidFill>
                <a:latin typeface="Arial Black"/>
              </a:rPr>
              <a:t>►  </a:t>
            </a:r>
            <a:r>
              <a:rPr lang="fr-FR" sz="2600" dirty="0">
                <a:solidFill>
                  <a:schemeClr val="tx1"/>
                </a:solidFill>
                <a:latin typeface="Arial Black"/>
              </a:rPr>
              <a:t>Prochaine </a:t>
            </a:r>
            <a:r>
              <a:rPr lang="fr-FR" sz="2600" dirty="0" err="1">
                <a:solidFill>
                  <a:schemeClr val="tx1"/>
                </a:solidFill>
                <a:latin typeface="Arial Black"/>
              </a:rPr>
              <a:t>visio</a:t>
            </a:r>
            <a:r>
              <a:rPr lang="fr-FR" sz="2600">
                <a:solidFill>
                  <a:schemeClr val="tx1"/>
                </a:solidFill>
                <a:latin typeface="Arial Black"/>
              </a:rPr>
              <a:t> conférence  </a:t>
            </a:r>
            <a:r>
              <a:rPr lang="fr-FR" sz="2600" dirty="0">
                <a:solidFill>
                  <a:schemeClr val="tx1"/>
                </a:solidFill>
                <a:latin typeface="Arial Black"/>
              </a:rPr>
              <a:t>du comité le 14 mai à 18h00</a:t>
            </a:r>
            <a:br>
              <a:rPr lang="fr-FR" sz="2600" dirty="0">
                <a:solidFill>
                  <a:srgbClr val="FF0000"/>
                </a:solidFill>
              </a:rPr>
            </a:br>
            <a:endParaRPr lang="fr-FR" sz="2600" dirty="0">
              <a:solidFill>
                <a:srgbClr val="FF0000"/>
              </a:solidFill>
              <a:latin typeface="Arial" pitchFamily="34" charset="0"/>
              <a:cs typeface="Arial" pitchFamily="34" charset="0"/>
            </a:endParaRPr>
          </a:p>
          <a:p>
            <a:pPr algn="l"/>
            <a:endParaRPr lang="fr-FR" sz="2600" dirty="0">
              <a:solidFill>
                <a:srgbClr val="0070C0"/>
              </a:solidFill>
              <a:latin typeface="Arial" pitchFamily="34" charset="0"/>
              <a:cs typeface="Arial" pitchFamily="34" charset="0"/>
            </a:endParaRPr>
          </a:p>
          <a:p>
            <a:pPr algn="l"/>
            <a:br>
              <a:rPr lang="fr-FR" sz="3000" b="1" dirty="0">
                <a:solidFill>
                  <a:srgbClr val="0070C0"/>
                </a:solidFill>
              </a:rPr>
            </a:br>
            <a:endParaRPr kumimoji="0" lang="fr-FR" sz="32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268288"/>
            <a:ext cx="391011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07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100798" y="203457"/>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021332" y="197014"/>
            <a:ext cx="5694866" cy="1323124"/>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93375" y="7540381"/>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352455" y="7540381"/>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899603" y="7475304"/>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6180549" y="7467627"/>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8646214" y="7467627"/>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10530079" y="7459178"/>
            <a:ext cx="883275" cy="883275"/>
          </a:xfrm>
          <a:prstGeom prst="rect">
            <a:avLst/>
          </a:prstGeom>
          <a:ln w="12700">
            <a:miter lim="400000"/>
          </a:ln>
        </p:spPr>
      </p:pic>
      <p:sp>
        <p:nvSpPr>
          <p:cNvPr id="24" name="ZoneTexte 23"/>
          <p:cNvSpPr txBox="1"/>
          <p:nvPr/>
        </p:nvSpPr>
        <p:spPr>
          <a:xfrm>
            <a:off x="1821880" y="2607024"/>
            <a:ext cx="10297144" cy="4411464"/>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4400" b="1" dirty="0">
                <a:solidFill>
                  <a:srgbClr val="FF0000"/>
                </a:solidFill>
              </a:rPr>
              <a:t>Points abordés </a:t>
            </a:r>
          </a:p>
          <a:p>
            <a:pPr algn="l">
              <a:buFontTx/>
              <a:buChar char="-"/>
            </a:pPr>
            <a:r>
              <a:rPr lang="fr-FR" sz="3200" b="1" dirty="0">
                <a:solidFill>
                  <a:schemeClr val="tx1"/>
                </a:solidFill>
              </a:rPr>
              <a:t> Planning Salariés du 11 au 15 mai 2020 </a:t>
            </a:r>
          </a:p>
          <a:p>
            <a:pPr algn="l">
              <a:buFontTx/>
              <a:buChar char="-"/>
            </a:pPr>
            <a:r>
              <a:rPr lang="fr-FR" sz="3200" b="1" dirty="0">
                <a:solidFill>
                  <a:schemeClr val="tx1"/>
                </a:solidFill>
              </a:rPr>
              <a:t> Points RH</a:t>
            </a:r>
          </a:p>
          <a:p>
            <a:pPr algn="l">
              <a:buFontTx/>
              <a:buChar char="-"/>
            </a:pPr>
            <a:r>
              <a:rPr lang="fr-FR" sz="3200" b="1" dirty="0">
                <a:solidFill>
                  <a:schemeClr val="tx1"/>
                </a:solidFill>
              </a:rPr>
              <a:t> Infos du comité </a:t>
            </a:r>
            <a:br>
              <a:rPr lang="fr-FR" sz="3200" b="1" dirty="0">
                <a:solidFill>
                  <a:schemeClr val="tx1"/>
                </a:solidFill>
              </a:rPr>
            </a:br>
            <a:r>
              <a:rPr lang="fr-FR" sz="3200" b="1" dirty="0">
                <a:solidFill>
                  <a:schemeClr val="tx1"/>
                </a:solidFill>
              </a:rPr>
              <a:t>- Infos ligue </a:t>
            </a:r>
          </a:p>
          <a:p>
            <a:pPr algn="l">
              <a:buFontTx/>
              <a:buChar char="-"/>
            </a:pPr>
            <a:r>
              <a:rPr lang="fr-FR" sz="3200" b="1" dirty="0">
                <a:solidFill>
                  <a:schemeClr val="tx1"/>
                </a:solidFill>
              </a:rPr>
              <a:t> Garder le contact avec les clubs </a:t>
            </a:r>
          </a:p>
          <a:p>
            <a:pPr algn="l">
              <a:buFontTx/>
              <a:buChar char="-"/>
            </a:pPr>
            <a:r>
              <a:rPr lang="fr-FR" sz="3200" b="1" dirty="0">
                <a:solidFill>
                  <a:schemeClr val="tx1"/>
                </a:solidFill>
              </a:rPr>
              <a:t> Structure labélisée régionale </a:t>
            </a:r>
            <a:br>
              <a:rPr lang="fr-FR" b="1" dirty="0">
                <a:solidFill>
                  <a:schemeClr val="tx1"/>
                </a:solidFill>
              </a:rPr>
            </a:br>
            <a:endParaRPr kumimoji="0" lang="fr-FR" sz="4400" b="0" i="0" u="none" strike="noStrike" cap="none" spc="0" normalizeH="0" baseline="0" dirty="0">
              <a:ln>
                <a:noFill/>
              </a:ln>
              <a:solidFill>
                <a:srgbClr val="FF0000"/>
              </a:solidFill>
              <a:effectLst/>
              <a:uFillTx/>
              <a:latin typeface="+mn-lt"/>
              <a:ea typeface="+mn-ea"/>
              <a:cs typeface="+mn-cs"/>
              <a:sym typeface="Helvetica Neue Light"/>
            </a:endParaRPr>
          </a:p>
        </p:txBody>
      </p:sp>
      <p:sp>
        <p:nvSpPr>
          <p:cNvPr id="25" name="ZoneTexte 24"/>
          <p:cNvSpPr txBox="1"/>
          <p:nvPr/>
        </p:nvSpPr>
        <p:spPr>
          <a:xfrm>
            <a:off x="0" y="700336"/>
            <a:ext cx="369408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07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p:cNvSpPr/>
          <p:nvPr/>
        </p:nvSpPr>
        <p:spPr>
          <a:xfrm>
            <a:off x="0" y="-451792"/>
            <a:ext cx="13093286" cy="10205392"/>
          </a:xfrm>
          <a:prstGeom prst="rect">
            <a:avLst/>
          </a:prstGeom>
          <a:solidFill>
            <a:srgbClr val="011993"/>
          </a:solidFill>
          <a:ln w="12700">
            <a:miter lim="400000"/>
          </a:ln>
        </p:spPr>
        <p:txBody>
          <a:bodyPr lIns="50800" tIns="50800" rIns="50800" bIns="50800" anchor="ctr"/>
          <a:lstStyle/>
          <a:p>
            <a:pPr>
              <a:defRPr>
                <a:solidFill>
                  <a:srgbClr val="FFFFFF"/>
                </a:solidFill>
              </a:defRPr>
            </a:pPr>
            <a:r>
              <a:rPr lang="fr-FR" dirty="0">
                <a:hlinkClick r:id="rId3"/>
              </a:rPr>
              <a:t>&gt;</a:t>
            </a:r>
            <a:endParaRPr spc="300" dirty="0"/>
          </a:p>
        </p:txBody>
      </p:sp>
      <p:pic>
        <p:nvPicPr>
          <p:cNvPr id="202" name="http---g02.s.alicdn.com-kf-HTB1yzhhGXXXXXb8aXXXq6xXFXXXz-50-Pieces-A-Bag-Table-Tennis-Balls.png" descr="http---g02.s.alicdn.com-kf-HTB1yzhhGXXXXXb8aXXXq6xXFXXXz-50-Pieces-A-Bag-Table-Tennis-Balls.png"/>
          <p:cNvPicPr>
            <a:picLocks noChangeAspect="1"/>
          </p:cNvPicPr>
          <p:nvPr/>
        </p:nvPicPr>
        <p:blipFill>
          <a:blip r:embed="rId4"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226" name="Ligne de connexion" descr="Ligne de connexion"/>
          <p:cNvPicPr>
            <a:picLocks/>
          </p:cNvPicPr>
          <p:nvPr/>
        </p:nvPicPr>
        <p:blipFill>
          <a:blip r:embed="rId5" cstate="print"/>
          <a:stretch>
            <a:fillRect/>
          </a:stretch>
        </p:blipFill>
        <p:spPr>
          <a:xfrm>
            <a:off x="1349820" y="8645457"/>
            <a:ext cx="1230028" cy="349992"/>
          </a:xfrm>
          <a:prstGeom prst="rect">
            <a:avLst/>
          </a:prstGeom>
        </p:spPr>
      </p:pic>
      <p:pic>
        <p:nvPicPr>
          <p:cNvPr id="228" name="Ligne de connexion" descr="Ligne de connexion"/>
          <p:cNvPicPr>
            <a:picLocks/>
          </p:cNvPicPr>
          <p:nvPr/>
        </p:nvPicPr>
        <p:blipFill>
          <a:blip r:embed="rId6" cstate="print"/>
          <a:stretch>
            <a:fillRect/>
          </a:stretch>
        </p:blipFill>
        <p:spPr>
          <a:xfrm>
            <a:off x="151323" y="8699895"/>
            <a:ext cx="798919" cy="241110"/>
          </a:xfrm>
          <a:prstGeom prst="rect">
            <a:avLst/>
          </a:prstGeom>
        </p:spPr>
      </p:pic>
      <p:pic>
        <p:nvPicPr>
          <p:cNvPr id="230" name="Ligne de connexion" descr="Ligne de connexion"/>
          <p:cNvPicPr>
            <a:picLocks/>
          </p:cNvPicPr>
          <p:nvPr/>
        </p:nvPicPr>
        <p:blipFill>
          <a:blip r:embed="rId7" cstate="print"/>
          <a:stretch>
            <a:fillRect/>
          </a:stretch>
        </p:blipFill>
        <p:spPr>
          <a:xfrm>
            <a:off x="1240805" y="8686166"/>
            <a:ext cx="425611" cy="268569"/>
          </a:xfrm>
          <a:prstGeom prst="rect">
            <a:avLst/>
          </a:prstGeom>
        </p:spPr>
      </p:pic>
      <p:pic>
        <p:nvPicPr>
          <p:cNvPr id="206" name="Logo CDTT72 Blanc.pdf" descr="Logo CDTT72 Blanc.pdf"/>
          <p:cNvPicPr>
            <a:picLocks noChangeAspect="1"/>
          </p:cNvPicPr>
          <p:nvPr/>
        </p:nvPicPr>
        <p:blipFill>
          <a:blip r:embed="rId8" cstate="print"/>
          <a:stretch>
            <a:fillRect/>
          </a:stretch>
        </p:blipFill>
        <p:spPr>
          <a:xfrm>
            <a:off x="10382649" y="8710531"/>
            <a:ext cx="2383902" cy="835440"/>
          </a:xfrm>
          <a:prstGeom prst="rect">
            <a:avLst/>
          </a:prstGeom>
          <a:ln w="12700">
            <a:miter lim="400000"/>
          </a:ln>
        </p:spPr>
      </p:pic>
      <p:pic>
        <p:nvPicPr>
          <p:cNvPr id="207"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12459025" y="716854"/>
            <a:ext cx="626336" cy="623748"/>
          </a:xfrm>
          <a:prstGeom prst="rect">
            <a:avLst/>
          </a:prstGeom>
          <a:ln w="12700">
            <a:miter lim="400000"/>
          </a:ln>
        </p:spPr>
      </p:pic>
      <p:pic>
        <p:nvPicPr>
          <p:cNvPr id="208"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12027865" y="1558996"/>
            <a:ext cx="626336" cy="623748"/>
          </a:xfrm>
          <a:prstGeom prst="rect">
            <a:avLst/>
          </a:prstGeom>
          <a:ln w="12700">
            <a:miter lim="400000"/>
          </a:ln>
        </p:spPr>
      </p:pic>
      <p:pic>
        <p:nvPicPr>
          <p:cNvPr id="209"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12459025" y="6744319"/>
            <a:ext cx="626336" cy="623748"/>
          </a:xfrm>
          <a:prstGeom prst="rect">
            <a:avLst/>
          </a:prstGeom>
          <a:ln w="12700">
            <a:miter lim="400000"/>
          </a:ln>
        </p:spPr>
      </p:pic>
      <p:pic>
        <p:nvPicPr>
          <p:cNvPr id="210"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413248" y="116172"/>
            <a:ext cx="626336" cy="623747"/>
          </a:xfrm>
          <a:prstGeom prst="rect">
            <a:avLst/>
          </a:prstGeom>
          <a:ln w="12700">
            <a:miter lim="400000"/>
          </a:ln>
        </p:spPr>
      </p:pic>
      <p:grpSp>
        <p:nvGrpSpPr>
          <p:cNvPr id="213" name="Les salariés du Comité"/>
          <p:cNvGrpSpPr/>
          <p:nvPr/>
        </p:nvGrpSpPr>
        <p:grpSpPr>
          <a:xfrm rot="21480000">
            <a:off x="3555038" y="395314"/>
            <a:ext cx="5916600" cy="1893268"/>
            <a:chOff x="0" y="0"/>
            <a:chExt cx="5916599" cy="1266444"/>
          </a:xfrm>
        </p:grpSpPr>
        <p:sp>
          <p:nvSpPr>
            <p:cNvPr id="212" name="Les salariés du Comité"/>
            <p:cNvSpPr txBox="1"/>
            <p:nvPr/>
          </p:nvSpPr>
          <p:spPr>
            <a:xfrm>
              <a:off x="12700" y="355600"/>
              <a:ext cx="5891200" cy="796545"/>
            </a:xfrm>
            <a:prstGeom prst="rect">
              <a:avLst/>
            </a:prstGeom>
            <a:solidFill>
              <a:srgbClr val="FFFC79"/>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3500">
                  <a:solidFill>
                    <a:srgbClr val="011993"/>
                  </a:solidFill>
                  <a:latin typeface="+mj-lt"/>
                  <a:ea typeface="+mj-ea"/>
                  <a:cs typeface="+mj-cs"/>
                  <a:sym typeface="Helvetica Neue"/>
                </a:defRPr>
              </a:lvl1pPr>
            </a:lstStyle>
            <a:p>
              <a:r>
                <a:t>Les salariés du Comité</a:t>
              </a:r>
            </a:p>
          </p:txBody>
        </p:sp>
        <p:pic>
          <p:nvPicPr>
            <p:cNvPr id="211" name="Les salariés du Comité" descr="Les salariés du Comité"/>
            <p:cNvPicPr>
              <a:picLocks/>
            </p:cNvPicPr>
            <p:nvPr/>
          </p:nvPicPr>
          <p:blipFill>
            <a:blip r:embed="rId10" cstate="print"/>
            <a:stretch>
              <a:fillRect/>
            </a:stretch>
          </p:blipFill>
          <p:spPr>
            <a:xfrm>
              <a:off x="-1" y="-1"/>
              <a:ext cx="5916601" cy="1266446"/>
            </a:xfrm>
            <a:prstGeom prst="rect">
              <a:avLst/>
            </a:prstGeom>
            <a:effectLst/>
          </p:spPr>
        </p:pic>
      </p:grpSp>
      <p:pic>
        <p:nvPicPr>
          <p:cNvPr id="214" name="Image" descr="Image"/>
          <p:cNvPicPr>
            <a:picLocks noChangeAspect="1"/>
          </p:cNvPicPr>
          <p:nvPr/>
        </p:nvPicPr>
        <p:blipFill>
          <a:blip r:embed="rId11" cstate="print"/>
          <a:srcRect b="10947"/>
          <a:stretch>
            <a:fillRect/>
          </a:stretch>
        </p:blipFill>
        <p:spPr>
          <a:xfrm>
            <a:off x="520315" y="2502450"/>
            <a:ext cx="1204578" cy="1511023"/>
          </a:xfrm>
          <a:prstGeom prst="rect">
            <a:avLst/>
          </a:prstGeom>
          <a:ln w="25400">
            <a:solidFill>
              <a:srgbClr val="FFFFFF"/>
            </a:solidFill>
            <a:miter lim="400000"/>
          </a:ln>
        </p:spPr>
      </p:pic>
      <p:pic>
        <p:nvPicPr>
          <p:cNvPr id="215" name="IMG_1655.jpg" descr="IMG_1655.jpg"/>
          <p:cNvPicPr>
            <a:picLocks/>
          </p:cNvPicPr>
          <p:nvPr/>
        </p:nvPicPr>
        <p:blipFill>
          <a:blip r:embed="rId12" cstate="print"/>
          <a:srcRect l="43466" t="17739" r="43804" b="65402"/>
          <a:stretch>
            <a:fillRect/>
          </a:stretch>
        </p:blipFill>
        <p:spPr>
          <a:xfrm>
            <a:off x="6798649" y="2500536"/>
            <a:ext cx="1204814" cy="1409572"/>
          </a:xfrm>
          <a:prstGeom prst="rect">
            <a:avLst/>
          </a:prstGeom>
          <a:ln w="25400">
            <a:solidFill>
              <a:srgbClr val="FFFFFF"/>
            </a:solidFill>
            <a:miter lim="400000"/>
          </a:ln>
        </p:spPr>
      </p:pic>
      <p:pic>
        <p:nvPicPr>
          <p:cNvPr id="216" name="Image" descr="Image"/>
          <p:cNvPicPr>
            <a:picLocks noChangeAspect="1"/>
          </p:cNvPicPr>
          <p:nvPr/>
        </p:nvPicPr>
        <p:blipFill>
          <a:blip r:embed="rId13" cstate="print"/>
          <a:srcRect l="5898" r="5898" b="21290"/>
          <a:stretch>
            <a:fillRect/>
          </a:stretch>
        </p:blipFill>
        <p:spPr>
          <a:xfrm>
            <a:off x="349237" y="4763696"/>
            <a:ext cx="1539069" cy="1510760"/>
          </a:xfrm>
          <a:prstGeom prst="rect">
            <a:avLst/>
          </a:prstGeom>
          <a:ln w="25400">
            <a:solidFill>
              <a:srgbClr val="FFFFFF"/>
            </a:solidFill>
            <a:miter lim="400000"/>
          </a:ln>
        </p:spPr>
      </p:pic>
      <p:pic>
        <p:nvPicPr>
          <p:cNvPr id="217" name="Image" descr="Image"/>
          <p:cNvPicPr>
            <a:picLocks noChangeAspect="1"/>
          </p:cNvPicPr>
          <p:nvPr/>
        </p:nvPicPr>
        <p:blipFill>
          <a:blip r:embed="rId14" cstate="print"/>
          <a:stretch>
            <a:fillRect/>
          </a:stretch>
        </p:blipFill>
        <p:spPr>
          <a:xfrm>
            <a:off x="362211" y="6657199"/>
            <a:ext cx="1520724" cy="1672797"/>
          </a:xfrm>
          <a:prstGeom prst="rect">
            <a:avLst/>
          </a:prstGeom>
          <a:ln w="25400">
            <a:solidFill>
              <a:srgbClr val="FFFFFF"/>
            </a:solidFill>
            <a:miter lim="400000"/>
          </a:ln>
        </p:spPr>
      </p:pic>
      <p:pic>
        <p:nvPicPr>
          <p:cNvPr id="218" name="Image" descr="Image"/>
          <p:cNvPicPr>
            <a:picLocks noChangeAspect="1"/>
          </p:cNvPicPr>
          <p:nvPr/>
        </p:nvPicPr>
        <p:blipFill>
          <a:blip r:embed="rId15" cstate="print"/>
          <a:stretch>
            <a:fillRect/>
          </a:stretch>
        </p:blipFill>
        <p:spPr>
          <a:xfrm>
            <a:off x="6714331" y="4763696"/>
            <a:ext cx="1373549" cy="1510904"/>
          </a:xfrm>
          <a:prstGeom prst="rect">
            <a:avLst/>
          </a:prstGeom>
          <a:ln w="25400">
            <a:solidFill>
              <a:srgbClr val="FFFFFF"/>
            </a:solidFill>
            <a:miter lim="400000"/>
          </a:ln>
        </p:spPr>
      </p:pic>
      <p:sp>
        <p:nvSpPr>
          <p:cNvPr id="219" name="Nathalie Charbonneau…"/>
          <p:cNvSpPr txBox="1"/>
          <p:nvPr/>
        </p:nvSpPr>
        <p:spPr>
          <a:xfrm>
            <a:off x="1821880" y="2283931"/>
            <a:ext cx="4696077" cy="1826141"/>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6"/>
          </a:lnRef>
          <a:fillRef idx="1">
            <a:schemeClr val="lt1"/>
          </a:fillRef>
          <a:effectRef idx="0">
            <a:schemeClr val="accent6"/>
          </a:effectRef>
          <a:fontRef idx="minor">
            <a:schemeClr val="dk1"/>
          </a:fontRef>
        </p:style>
        <p:txBody>
          <a:bodyPr wrap="square" lIns="50800" tIns="50800" rIns="50800" bIns="50800" anchor="ctr">
            <a:spAutoFit/>
          </a:bodyPr>
          <a:lstStyle/>
          <a:p>
            <a:pPr marL="514350" indent="-514350" algn="l">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S20 Télétravail 35h</a:t>
            </a:r>
          </a:p>
          <a:p>
            <a:pPr marL="514350" indent="-514350" algn="l">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Annuaire - RGPD – mails</a:t>
            </a:r>
          </a:p>
          <a:p>
            <a:pPr marL="514350" indent="-514350" algn="l">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Saisie des heures</a:t>
            </a:r>
          </a:p>
          <a:p>
            <a:pPr marL="514350" indent="-514350" algn="l">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Comptabilité </a:t>
            </a:r>
            <a:endParaRPr sz="2800" dirty="0">
              <a:solidFill>
                <a:schemeClr val="tx1"/>
              </a:solidFill>
              <a:latin typeface="Arial" pitchFamily="34" charset="0"/>
              <a:cs typeface="Arial" pitchFamily="34" charset="0"/>
            </a:endParaRPr>
          </a:p>
        </p:txBody>
      </p:sp>
      <p:sp>
        <p:nvSpPr>
          <p:cNvPr id="220" name="Guillaume Tessier…"/>
          <p:cNvSpPr txBox="1"/>
          <p:nvPr/>
        </p:nvSpPr>
        <p:spPr>
          <a:xfrm>
            <a:off x="8396288" y="2727594"/>
            <a:ext cx="4608512" cy="964367"/>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252000">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S20</a:t>
            </a:r>
          </a:p>
          <a:p>
            <a:pPr algn="just" defTabSz="252000">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Télétravail 35h</a:t>
            </a:r>
          </a:p>
        </p:txBody>
      </p:sp>
      <p:sp>
        <p:nvSpPr>
          <p:cNvPr id="221" name="Kevin Trécul…"/>
          <p:cNvSpPr txBox="1"/>
          <p:nvPr/>
        </p:nvSpPr>
        <p:spPr>
          <a:xfrm>
            <a:off x="1921160" y="5256429"/>
            <a:ext cx="4645865" cy="533479"/>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6"/>
          </a:lnRef>
          <a:fillRef idx="1">
            <a:schemeClr val="lt1"/>
          </a:fillRef>
          <a:effectRef idx="0">
            <a:schemeClr val="accent6"/>
          </a:effectRef>
          <a:fontRef idx="minor">
            <a:schemeClr val="dk1"/>
          </a:fontRef>
        </p:style>
        <p:txBody>
          <a:bodyPr lIns="50800" tIns="50800" rIns="50800" bIns="50800" anchor="ctr">
            <a:spAutoFit/>
          </a:bodyPr>
          <a:lstStyle/>
          <a:p>
            <a:pPr marL="514350" indent="-514350" algn="just">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S20 Chômage partiel 35h</a:t>
            </a:r>
            <a:endParaRPr sz="2800" dirty="0">
              <a:solidFill>
                <a:schemeClr val="tx1"/>
              </a:solidFill>
              <a:latin typeface="Arial" pitchFamily="34" charset="0"/>
              <a:cs typeface="Arial" pitchFamily="34" charset="0"/>
            </a:endParaRPr>
          </a:p>
        </p:txBody>
      </p:sp>
      <p:sp>
        <p:nvSpPr>
          <p:cNvPr id="222" name="Corentin Leroux…"/>
          <p:cNvSpPr txBox="1"/>
          <p:nvPr/>
        </p:nvSpPr>
        <p:spPr>
          <a:xfrm>
            <a:off x="1965896" y="6537878"/>
            <a:ext cx="4601129" cy="964367"/>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marL="514350" indent="-514350" algn="l">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S20 Chômage partiel 22h</a:t>
            </a:r>
          </a:p>
          <a:p>
            <a:pPr marL="514350" indent="-514350" algn="l">
              <a:defRPr sz="2500" b="1">
                <a:solidFill>
                  <a:srgbClr val="FFFFFF"/>
                </a:solidFill>
                <a:latin typeface="+mj-lt"/>
                <a:ea typeface="+mj-ea"/>
                <a:cs typeface="+mj-cs"/>
                <a:sym typeface="Helvetica Neue"/>
              </a:defRPr>
            </a:pPr>
            <a:r>
              <a:rPr lang="fr-FR" sz="2800" b="1">
                <a:solidFill>
                  <a:schemeClr val="tx1"/>
                </a:solidFill>
                <a:latin typeface="Arial" pitchFamily="34" charset="0"/>
                <a:cs typeface="Arial" pitchFamily="34" charset="0"/>
                <a:sym typeface="Helvetica Neue"/>
              </a:rPr>
              <a:t>Télétravail 8h</a:t>
            </a:r>
            <a:endParaRPr lang="fr-FR" sz="2800" b="1" dirty="0">
              <a:solidFill>
                <a:schemeClr val="tx1"/>
              </a:solidFill>
              <a:latin typeface="Arial" pitchFamily="34" charset="0"/>
              <a:cs typeface="Arial" pitchFamily="34" charset="0"/>
              <a:sym typeface="Helvetica Neue"/>
            </a:endParaRPr>
          </a:p>
        </p:txBody>
      </p:sp>
      <p:sp>
        <p:nvSpPr>
          <p:cNvPr id="223" name="Crystal Despert…"/>
          <p:cNvSpPr txBox="1"/>
          <p:nvPr/>
        </p:nvSpPr>
        <p:spPr>
          <a:xfrm>
            <a:off x="8235186" y="5057152"/>
            <a:ext cx="4645864" cy="964367"/>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 20 Chômage partiel  18h</a:t>
            </a:r>
          </a:p>
          <a:p>
            <a:pPr algn="just">
              <a:defRPr sz="2500" b="1">
                <a:solidFill>
                  <a:srgbClr val="FFFFFF"/>
                </a:solidFill>
                <a:latin typeface="+mj-lt"/>
                <a:ea typeface="+mj-ea"/>
                <a:cs typeface="+mj-cs"/>
                <a:sym typeface="Helvetica Neue"/>
              </a:defRPr>
            </a:pPr>
            <a:endParaRPr lang="fr-FR" sz="2800" dirty="0">
              <a:solidFill>
                <a:schemeClr val="tx1"/>
              </a:solidFill>
              <a:latin typeface="Arial" pitchFamily="34" charset="0"/>
              <a:cs typeface="Arial" pitchFamily="34" charset="0"/>
              <a:sym typeface="Helvetica Neue"/>
            </a:endParaRPr>
          </a:p>
        </p:txBody>
      </p:sp>
      <p:sp>
        <p:nvSpPr>
          <p:cNvPr id="224" name="Alexandre Frimont…"/>
          <p:cNvSpPr txBox="1"/>
          <p:nvPr/>
        </p:nvSpPr>
        <p:spPr>
          <a:xfrm>
            <a:off x="8235186" y="7073496"/>
            <a:ext cx="4645864" cy="964367"/>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Jason-</a:t>
            </a:r>
          </a:p>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S20 Chômage partiel 18h</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028789" y="-17632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455136" y="-271336"/>
            <a:ext cx="5221260" cy="1356937"/>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93375" y="7540381"/>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352455" y="7540381"/>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899603" y="7475304"/>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6180549" y="7467627"/>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8646214" y="7467627"/>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10530079" y="7459178"/>
            <a:ext cx="883275" cy="883275"/>
          </a:xfrm>
          <a:prstGeom prst="rect">
            <a:avLst/>
          </a:prstGeom>
          <a:ln w="12700">
            <a:miter lim="400000"/>
          </a:ln>
        </p:spPr>
      </p:pic>
      <p:sp>
        <p:nvSpPr>
          <p:cNvPr id="24" name="ZoneTexte 23"/>
          <p:cNvSpPr txBox="1"/>
          <p:nvPr/>
        </p:nvSpPr>
        <p:spPr>
          <a:xfrm>
            <a:off x="0" y="1238441"/>
            <a:ext cx="13004800" cy="6288901"/>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000" b="1" dirty="0">
                <a:solidFill>
                  <a:srgbClr val="FF0000"/>
                </a:solidFill>
                <a:effectLst>
                  <a:outerShdw blurRad="38100" dist="38100" dir="2700000" algn="tl">
                    <a:srgbClr val="000000">
                      <a:alpha val="43137"/>
                    </a:srgbClr>
                  </a:outerShdw>
                </a:effectLst>
              </a:rPr>
              <a:t>  </a:t>
            </a:r>
          </a:p>
          <a:p>
            <a:pPr fontAlgn="base"/>
            <a:r>
              <a:rPr lang="fr-FR" sz="4000" b="1" dirty="0">
                <a:solidFill>
                  <a:srgbClr val="FF0000"/>
                </a:solidFill>
                <a:effectLst>
                  <a:outerShdw blurRad="38100" dist="38100" dir="2700000" algn="tl">
                    <a:srgbClr val="000000">
                      <a:alpha val="43137"/>
                    </a:srgbClr>
                  </a:outerShdw>
                </a:effectLst>
              </a:rPr>
              <a:t>  Points RH </a:t>
            </a:r>
            <a:endParaRPr lang="fr-FR" sz="3000" b="1" dirty="0">
              <a:solidFill>
                <a:srgbClr val="0070C0"/>
              </a:solidFill>
            </a:endParaRPr>
          </a:p>
          <a:p>
            <a:pPr algn="l" fontAlgn="base"/>
            <a:r>
              <a:rPr lang="fr-FR" sz="2400" b="1" dirty="0">
                <a:solidFill>
                  <a:srgbClr val="FF0000"/>
                </a:solidFill>
                <a:latin typeface="Arial Black"/>
              </a:rPr>
              <a:t>►</a:t>
            </a:r>
            <a:r>
              <a:rPr lang="fr-FR" sz="2400" b="1" dirty="0">
                <a:solidFill>
                  <a:srgbClr val="0070C0"/>
                </a:solidFill>
                <a:latin typeface="Arial Black"/>
              </a:rPr>
              <a:t> </a:t>
            </a:r>
            <a:r>
              <a:rPr lang="fr-FR" sz="2400" b="1" dirty="0">
                <a:solidFill>
                  <a:schemeClr val="tx1"/>
                </a:solidFill>
              </a:rPr>
              <a:t>Jason </a:t>
            </a:r>
            <a:r>
              <a:rPr lang="fr-FR" sz="2400" dirty="0"/>
              <a:t>: se rendra le 11 juin à une réunion en </a:t>
            </a:r>
            <a:r>
              <a:rPr lang="fr-FR" sz="2400" dirty="0" err="1"/>
              <a:t>présentiel</a:t>
            </a:r>
            <a:r>
              <a:rPr lang="fr-FR" sz="2400" dirty="0"/>
              <a:t> au CEMEA, ( centre de formation du Mans )</a:t>
            </a:r>
          </a:p>
          <a:p>
            <a:pPr algn="l" fontAlgn="base"/>
            <a:r>
              <a:rPr lang="fr-FR" sz="2400" dirty="0"/>
              <a:t>Guillaume l’accompagnera en tant que tuteur pour cette réunion </a:t>
            </a:r>
            <a:endParaRPr lang="fr-FR" sz="2400" dirty="0">
              <a:solidFill>
                <a:schemeClr val="tx1"/>
              </a:solidFill>
              <a:latin typeface="Arial" pitchFamily="34" charset="0"/>
              <a:cs typeface="Arial" pitchFamily="34" charset="0"/>
            </a:endParaRPr>
          </a:p>
          <a:p>
            <a:pPr algn="l"/>
            <a:r>
              <a:rPr lang="fr-FR" sz="2400" dirty="0">
                <a:solidFill>
                  <a:srgbClr val="FF0000"/>
                </a:solidFill>
                <a:latin typeface="Arial" pitchFamily="34" charset="0"/>
                <a:cs typeface="Arial" pitchFamily="34" charset="0"/>
              </a:rPr>
              <a:t>►</a:t>
            </a:r>
            <a:r>
              <a:rPr lang="fr-FR" sz="2400" dirty="0">
                <a:solidFill>
                  <a:schemeClr val="tx1"/>
                </a:solidFill>
                <a:latin typeface="Arial" pitchFamily="34" charset="0"/>
                <a:cs typeface="Arial" pitchFamily="34" charset="0"/>
              </a:rPr>
              <a:t>Apprentissage de Jason : Nathalie se charge de récupérer tous les pièces utiles au dossier d’inscription de formation de Jason  le 13 Mai 2020</a:t>
            </a:r>
          </a:p>
          <a:p>
            <a:pPr algn="l"/>
            <a:r>
              <a:rPr lang="fr-FR" sz="2400" dirty="0">
                <a:solidFill>
                  <a:schemeClr val="tx1"/>
                </a:solidFill>
                <a:latin typeface="Arial" pitchFamily="34" charset="0"/>
                <a:cs typeface="Arial" pitchFamily="34" charset="0"/>
              </a:rPr>
              <a:t>Jason aura en charge de les déposer au centre de formation CEMEA </a:t>
            </a:r>
          </a:p>
          <a:p>
            <a:pPr algn="l"/>
            <a:r>
              <a:rPr lang="fr-FR" sz="2400" dirty="0">
                <a:solidFill>
                  <a:schemeClr val="tx1"/>
                </a:solidFill>
                <a:latin typeface="Arial" pitchFamily="34" charset="0"/>
                <a:cs typeface="Arial" pitchFamily="34" charset="0"/>
              </a:rPr>
              <a:t>Test physique en juin </a:t>
            </a:r>
          </a:p>
          <a:p>
            <a:pPr algn="l"/>
            <a:r>
              <a:rPr lang="fr-FR" sz="2400" dirty="0">
                <a:solidFill>
                  <a:srgbClr val="FF0000"/>
                </a:solidFill>
                <a:latin typeface="Arial" pitchFamily="34" charset="0"/>
                <a:cs typeface="Arial" pitchFamily="34" charset="0"/>
              </a:rPr>
              <a:t>►</a:t>
            </a:r>
            <a:r>
              <a:rPr lang="fr-FR" sz="2400" dirty="0">
                <a:solidFill>
                  <a:schemeClr val="tx1"/>
                </a:solidFill>
                <a:latin typeface="Arial" pitchFamily="34" charset="0"/>
                <a:cs typeface="Arial" pitchFamily="34" charset="0"/>
              </a:rPr>
              <a:t>Demande de financement pour la formation </a:t>
            </a:r>
          </a:p>
          <a:p>
            <a:pPr algn="l"/>
            <a:r>
              <a:rPr lang="fr-FR" sz="2400" dirty="0">
                <a:solidFill>
                  <a:srgbClr val="FF0000"/>
                </a:solidFill>
                <a:latin typeface="Arial" pitchFamily="34" charset="0"/>
                <a:cs typeface="Arial" pitchFamily="34" charset="0"/>
              </a:rPr>
              <a:t>►</a:t>
            </a:r>
            <a:r>
              <a:rPr lang="fr-FR" sz="2400" dirty="0">
                <a:solidFill>
                  <a:schemeClr val="tx1"/>
                </a:solidFill>
                <a:latin typeface="Arial" pitchFamily="34" charset="0"/>
                <a:cs typeface="Arial" pitchFamily="34" charset="0"/>
              </a:rPr>
              <a:t>Congés de Kévin du 22 au 29 Mai</a:t>
            </a:r>
            <a:r>
              <a:rPr lang="fr-FR" sz="2400" dirty="0">
                <a:solidFill>
                  <a:srgbClr val="FF0000"/>
                </a:solidFill>
                <a:latin typeface="Arial" pitchFamily="34" charset="0"/>
                <a:cs typeface="Arial" pitchFamily="34" charset="0"/>
              </a:rPr>
              <a:t> </a:t>
            </a:r>
          </a:p>
          <a:p>
            <a:pPr algn="l"/>
            <a:r>
              <a:rPr lang="fr-FR" sz="2400" dirty="0">
                <a:solidFill>
                  <a:srgbClr val="FF0000"/>
                </a:solidFill>
                <a:latin typeface="Arial" pitchFamily="34" charset="0"/>
                <a:cs typeface="Arial" pitchFamily="34" charset="0"/>
              </a:rPr>
              <a:t>►</a:t>
            </a:r>
            <a:r>
              <a:rPr lang="fr-FR" sz="2400" dirty="0">
                <a:solidFill>
                  <a:schemeClr val="tx1"/>
                </a:solidFill>
                <a:latin typeface="Arial" pitchFamily="34" charset="0"/>
                <a:cs typeface="Arial" pitchFamily="34" charset="0"/>
              </a:rPr>
              <a:t>Crystal :</a:t>
            </a:r>
            <a:r>
              <a:rPr lang="fr-FR" sz="2400" dirty="0">
                <a:solidFill>
                  <a:srgbClr val="FF0000"/>
                </a:solidFill>
                <a:latin typeface="Arial" pitchFamily="34" charset="0"/>
                <a:cs typeface="Arial" pitchFamily="34" charset="0"/>
              </a:rPr>
              <a:t> </a:t>
            </a:r>
            <a:r>
              <a:rPr lang="fr-FR" sz="2400" dirty="0">
                <a:solidFill>
                  <a:schemeClr val="tx1"/>
                </a:solidFill>
                <a:latin typeface="Arial" pitchFamily="34" charset="0"/>
                <a:cs typeface="Arial" pitchFamily="34" charset="0"/>
              </a:rPr>
              <a:t>Congés à prendre avant le 12 juin  fin du contrat </a:t>
            </a:r>
          </a:p>
          <a:p>
            <a:pPr algn="l"/>
            <a:endParaRPr lang="fr-FR" sz="24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lang="fr-FR" sz="3000" b="1" dirty="0">
              <a:solidFill>
                <a:schemeClr val="tx1"/>
              </a:solidFill>
            </a:endParaRPr>
          </a:p>
        </p:txBody>
      </p:sp>
      <p:sp>
        <p:nvSpPr>
          <p:cNvPr id="25" name="ZoneTexte 24"/>
          <p:cNvSpPr txBox="1"/>
          <p:nvPr/>
        </p:nvSpPr>
        <p:spPr>
          <a:xfrm>
            <a:off x="237704" y="0"/>
            <a:ext cx="369408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07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32310"/>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453314" y="189428"/>
            <a:ext cx="5476941" cy="1313609"/>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7973144"/>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262040" y="7973144"/>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918224" y="7973144"/>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6214368" y="8045152"/>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8662640" y="7973144"/>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10534848" y="7901136"/>
            <a:ext cx="883275" cy="883275"/>
          </a:xfrm>
          <a:prstGeom prst="rect">
            <a:avLst/>
          </a:prstGeom>
          <a:ln w="12700">
            <a:miter lim="400000"/>
          </a:ln>
        </p:spPr>
      </p:pic>
      <p:sp>
        <p:nvSpPr>
          <p:cNvPr id="24" name="ZoneTexte 23"/>
          <p:cNvSpPr txBox="1"/>
          <p:nvPr/>
        </p:nvSpPr>
        <p:spPr>
          <a:xfrm>
            <a:off x="0" y="1636440"/>
            <a:ext cx="13004800" cy="6333841"/>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r>
              <a:rPr lang="fr-FR" sz="3200" b="1" dirty="0">
                <a:solidFill>
                  <a:srgbClr val="FF0000"/>
                </a:solidFill>
                <a:effectLst>
                  <a:outerShdw blurRad="38100" dist="38100" dir="2700000" algn="tl">
                    <a:srgbClr val="000000">
                      <a:alpha val="43137"/>
                    </a:srgbClr>
                  </a:outerShdw>
                </a:effectLst>
              </a:rPr>
              <a:t>Infos comité </a:t>
            </a:r>
          </a:p>
          <a:p>
            <a:pPr algn="l"/>
            <a:r>
              <a:rPr lang="fr-FR" sz="2600" dirty="0">
                <a:solidFill>
                  <a:srgbClr val="FF0000"/>
                </a:solidFill>
                <a:latin typeface="Arial Black"/>
              </a:rPr>
              <a:t>► </a:t>
            </a:r>
            <a:r>
              <a:rPr lang="fr-FR" sz="2200" dirty="0">
                <a:solidFill>
                  <a:schemeClr val="tx1"/>
                </a:solidFill>
                <a:latin typeface="Arial" pitchFamily="34" charset="0"/>
                <a:cs typeface="Arial" pitchFamily="34" charset="0"/>
              </a:rPr>
              <a:t>En attente d’un guide ministériel pour connaitre les modalités de reprise au sein de nos structures </a:t>
            </a:r>
          </a:p>
          <a:p>
            <a:pPr algn="l">
              <a:buFontTx/>
              <a:buChar char="-"/>
            </a:pPr>
            <a:r>
              <a:rPr lang="fr-FR" sz="2200" dirty="0">
                <a:solidFill>
                  <a:schemeClr val="tx1"/>
                </a:solidFill>
                <a:latin typeface="Arial" pitchFamily="34" charset="0"/>
                <a:cs typeface="Arial" pitchFamily="34" charset="0"/>
              </a:rPr>
              <a:t>Règles d’ordre général ( calendrier et modalités ) et une fiche par fédération </a:t>
            </a:r>
          </a:p>
          <a:p>
            <a:pPr algn="l">
              <a:buFontTx/>
              <a:buChar char="-"/>
            </a:pPr>
            <a:endParaRPr lang="fr-FR" sz="2200" dirty="0">
              <a:solidFill>
                <a:schemeClr val="tx1"/>
              </a:solidFill>
              <a:latin typeface="Arial" pitchFamily="34" charset="0"/>
              <a:cs typeface="Arial" pitchFamily="34" charset="0"/>
            </a:endParaRPr>
          </a:p>
          <a:p>
            <a:pPr algn="l"/>
            <a:r>
              <a:rPr lang="fr-FR" sz="2200" dirty="0">
                <a:solidFill>
                  <a:srgbClr val="FF0000"/>
                </a:solidFill>
                <a:latin typeface="Arial Black"/>
              </a:rPr>
              <a:t>► </a:t>
            </a:r>
            <a:r>
              <a:rPr lang="fr-FR" sz="2200" dirty="0">
                <a:solidFill>
                  <a:schemeClr val="tx1"/>
                </a:solidFill>
                <a:latin typeface="Arial" pitchFamily="34" charset="0"/>
                <a:cs typeface="Arial" pitchFamily="34" charset="0"/>
              </a:rPr>
              <a:t>Corentin travaille sur les plannings des mises à disposition  par rapport aux souhaits des clubs </a:t>
            </a:r>
          </a:p>
          <a:p>
            <a:pPr algn="l"/>
            <a:r>
              <a:rPr lang="fr-FR" sz="2200" dirty="0">
                <a:solidFill>
                  <a:schemeClr val="tx1"/>
                </a:solidFill>
                <a:latin typeface="Arial" pitchFamily="34" charset="0"/>
                <a:cs typeface="Arial" pitchFamily="34" charset="0"/>
              </a:rPr>
              <a:t>Les clubs de  </a:t>
            </a:r>
            <a:r>
              <a:rPr lang="fr-FR" sz="2200" dirty="0" err="1">
                <a:solidFill>
                  <a:schemeClr val="tx1"/>
                </a:solidFill>
                <a:latin typeface="Arial" pitchFamily="34" charset="0"/>
                <a:cs typeface="Arial" pitchFamily="34" charset="0"/>
              </a:rPr>
              <a:t>Connerré</a:t>
            </a:r>
            <a:r>
              <a:rPr lang="fr-FR" sz="2200" dirty="0">
                <a:solidFill>
                  <a:schemeClr val="tx1"/>
                </a:solidFill>
                <a:latin typeface="Arial" pitchFamily="34" charset="0"/>
                <a:cs typeface="Arial" pitchFamily="34" charset="0"/>
              </a:rPr>
              <a:t> – </a:t>
            </a:r>
            <a:r>
              <a:rPr lang="fr-FR" sz="2200" dirty="0" err="1">
                <a:solidFill>
                  <a:schemeClr val="tx1"/>
                </a:solidFill>
                <a:latin typeface="Arial" pitchFamily="34" charset="0"/>
                <a:cs typeface="Arial" pitchFamily="34" charset="0"/>
              </a:rPr>
              <a:t>Lombron</a:t>
            </a:r>
            <a:r>
              <a:rPr lang="fr-FR" sz="2200" dirty="0">
                <a:solidFill>
                  <a:schemeClr val="tx1"/>
                </a:solidFill>
                <a:latin typeface="Arial" pitchFamily="34" charset="0"/>
                <a:cs typeface="Arial" pitchFamily="34" charset="0"/>
              </a:rPr>
              <a:t> – </a:t>
            </a:r>
            <a:r>
              <a:rPr lang="fr-FR" sz="2200" dirty="0" err="1">
                <a:solidFill>
                  <a:schemeClr val="tx1"/>
                </a:solidFill>
                <a:latin typeface="Arial" pitchFamily="34" charset="0"/>
                <a:cs typeface="Arial" pitchFamily="34" charset="0"/>
              </a:rPr>
              <a:t>Yvre</a:t>
            </a:r>
            <a:r>
              <a:rPr lang="fr-FR" sz="2200" dirty="0">
                <a:solidFill>
                  <a:schemeClr val="tx1"/>
                </a:solidFill>
                <a:latin typeface="Arial" pitchFamily="34" charset="0"/>
                <a:cs typeface="Arial" pitchFamily="34" charset="0"/>
              </a:rPr>
              <a:t> l’</a:t>
            </a:r>
            <a:r>
              <a:rPr lang="fr-FR" sz="2200" dirty="0" err="1">
                <a:solidFill>
                  <a:schemeClr val="tx1"/>
                </a:solidFill>
                <a:latin typeface="Arial" pitchFamily="34" charset="0"/>
                <a:cs typeface="Arial" pitchFamily="34" charset="0"/>
              </a:rPr>
              <a:t>éveque</a:t>
            </a:r>
            <a:r>
              <a:rPr lang="fr-FR" sz="2200" dirty="0">
                <a:solidFill>
                  <a:schemeClr val="tx1"/>
                </a:solidFill>
                <a:latin typeface="Arial" pitchFamily="34" charset="0"/>
                <a:cs typeface="Arial" pitchFamily="34" charset="0"/>
              </a:rPr>
              <a:t> – Mézières – Pontvallain  n’ont pas renouvelés leur demande </a:t>
            </a:r>
          </a:p>
          <a:p>
            <a:pPr algn="l"/>
            <a:r>
              <a:rPr lang="fr-FR" sz="2200" dirty="0">
                <a:solidFill>
                  <a:schemeClr val="tx1"/>
                </a:solidFill>
                <a:latin typeface="Arial" pitchFamily="34" charset="0"/>
                <a:cs typeface="Arial" pitchFamily="34" charset="0"/>
              </a:rPr>
              <a:t>une nouvelle demande de </a:t>
            </a:r>
            <a:r>
              <a:rPr lang="fr-FR" sz="2200" dirty="0" err="1">
                <a:solidFill>
                  <a:schemeClr val="tx1"/>
                </a:solidFill>
                <a:latin typeface="Arial" pitchFamily="34" charset="0"/>
                <a:cs typeface="Arial" pitchFamily="34" charset="0"/>
              </a:rPr>
              <a:t>Parcé</a:t>
            </a:r>
            <a:endParaRPr lang="fr-FR" sz="2200" dirty="0">
              <a:solidFill>
                <a:schemeClr val="tx1"/>
              </a:solidFill>
              <a:latin typeface="Arial" pitchFamily="34" charset="0"/>
              <a:cs typeface="Arial" pitchFamily="34" charset="0"/>
            </a:endParaRPr>
          </a:p>
          <a:p>
            <a:pPr algn="l"/>
            <a:endParaRPr lang="fr-FR" sz="2200" dirty="0">
              <a:solidFill>
                <a:schemeClr val="tx1"/>
              </a:solidFill>
              <a:latin typeface="Arial" pitchFamily="34" charset="0"/>
              <a:cs typeface="Arial" pitchFamily="34" charset="0"/>
            </a:endParaRPr>
          </a:p>
          <a:p>
            <a:pPr algn="l"/>
            <a:r>
              <a:rPr lang="fr-FR" sz="2200" dirty="0">
                <a:solidFill>
                  <a:srgbClr val="FF0000"/>
                </a:solidFill>
                <a:latin typeface="Arial Black"/>
              </a:rPr>
              <a:t>► </a:t>
            </a:r>
            <a:r>
              <a:rPr lang="fr-FR" sz="2200" dirty="0">
                <a:solidFill>
                  <a:schemeClr val="tx1"/>
                </a:solidFill>
                <a:latin typeface="Arial" pitchFamily="34" charset="0"/>
                <a:cs typeface="Arial" pitchFamily="34" charset="0"/>
              </a:rPr>
              <a:t>Dé confinement de la maison des sports  à partir du mercredi  13 mai  pour les bureaux seulement </a:t>
            </a:r>
          </a:p>
          <a:p>
            <a:pPr algn="l"/>
            <a:r>
              <a:rPr lang="fr-FR" sz="2200" dirty="0">
                <a:solidFill>
                  <a:schemeClr val="tx1"/>
                </a:solidFill>
                <a:latin typeface="Arial" pitchFamily="34" charset="0"/>
                <a:cs typeface="Arial" pitchFamily="34" charset="0"/>
              </a:rPr>
              <a:t>Les salles de réunion restent fermées  et l’accueil du public est également interdit jusqu’à nouvel ordre </a:t>
            </a:r>
          </a:p>
          <a:p>
            <a:pPr algn="l"/>
            <a:r>
              <a:rPr lang="fr-FR" sz="2200" dirty="0">
                <a:solidFill>
                  <a:schemeClr val="tx1"/>
                </a:solidFill>
                <a:latin typeface="Arial" pitchFamily="34" charset="0"/>
                <a:cs typeface="Arial" pitchFamily="34" charset="0"/>
              </a:rPr>
              <a:t>En conséquence , les salariés du comité restent pour le moment en télétravail et ne doivent pas se rassembler dans les bureaux , cependant un salarié peut accéder à la maison de sports en ayant au préalable averti le président</a:t>
            </a:r>
          </a:p>
          <a:p>
            <a:pPr algn="l"/>
            <a:r>
              <a:rPr lang="fr-FR" sz="2200" dirty="0">
                <a:solidFill>
                  <a:schemeClr val="tx1"/>
                </a:solidFill>
                <a:latin typeface="Arial" pitchFamily="34" charset="0"/>
                <a:cs typeface="Arial" pitchFamily="34" charset="0"/>
              </a:rPr>
              <a:t>Les réunions entre salariés du mardi matin se poursuivront en </a:t>
            </a:r>
            <a:r>
              <a:rPr lang="fr-FR" sz="2200" dirty="0" err="1">
                <a:solidFill>
                  <a:schemeClr val="tx1"/>
                </a:solidFill>
                <a:latin typeface="Arial" pitchFamily="34" charset="0"/>
                <a:cs typeface="Arial" pitchFamily="34" charset="0"/>
              </a:rPr>
              <a:t>visio</a:t>
            </a:r>
            <a:r>
              <a:rPr lang="fr-FR" sz="2200" dirty="0">
                <a:solidFill>
                  <a:schemeClr val="tx1"/>
                </a:solidFill>
                <a:latin typeface="Arial" pitchFamily="34" charset="0"/>
                <a:cs typeface="Arial" pitchFamily="34" charset="0"/>
              </a:rPr>
              <a:t> conférence </a:t>
            </a:r>
            <a:br>
              <a:rPr lang="fr-FR" sz="2400" b="1" dirty="0">
                <a:solidFill>
                  <a:srgbClr val="0070C0"/>
                </a:solidFill>
              </a:rPr>
            </a:br>
            <a:endParaRPr lang="fr-FR" sz="24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kumimoji="0" lang="fr-FR" sz="2600" i="0" u="none" strike="noStrike" cap="none" spc="0" normalizeH="0" baseline="0" dirty="0">
              <a:ln>
                <a:noFill/>
              </a:ln>
              <a:solidFill>
                <a:schemeClr val="tx1"/>
              </a:solidFill>
              <a:effectLst/>
              <a:uFillTx/>
              <a:latin typeface="Arial" pitchFamily="34" charset="0"/>
              <a:cs typeface="Arial" pitchFamily="34" charset="0"/>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167050"/>
            <a:ext cx="388843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07 mai 2020</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102800" y="8918160"/>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86317" y="189252"/>
            <a:ext cx="5476941" cy="145727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9032730"/>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2974008" y="9032730"/>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054128" y="8954685"/>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5206256" y="8918160"/>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7438504" y="8887103"/>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9094688" y="8870325"/>
            <a:ext cx="883275" cy="883275"/>
          </a:xfrm>
          <a:prstGeom prst="rect">
            <a:avLst/>
          </a:prstGeom>
          <a:ln w="12700">
            <a:miter lim="400000"/>
          </a:ln>
        </p:spPr>
      </p:pic>
      <p:sp>
        <p:nvSpPr>
          <p:cNvPr id="24" name="ZoneTexte 23"/>
          <p:cNvSpPr txBox="1"/>
          <p:nvPr/>
        </p:nvSpPr>
        <p:spPr>
          <a:xfrm>
            <a:off x="0" y="1636440"/>
            <a:ext cx="13004800" cy="7186057"/>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pPr algn="l"/>
            <a:endParaRPr lang="fr-FR" sz="2800" b="1" dirty="0">
              <a:solidFill>
                <a:schemeClr val="tx1"/>
              </a:solidFill>
            </a:endParaRPr>
          </a:p>
          <a:p>
            <a:pPr algn="l"/>
            <a:endParaRPr lang="fr-FR" sz="2800" b="1" dirty="0">
              <a:solidFill>
                <a:srgbClr val="FF0000"/>
              </a:solidFill>
            </a:endParaRPr>
          </a:p>
          <a:p>
            <a:endParaRPr lang="fr-FR" b="1" dirty="0">
              <a:solidFill>
                <a:srgbClr val="FF0000"/>
              </a:solidFill>
            </a:endParaRPr>
          </a:p>
          <a:p>
            <a:endParaRPr lang="fr-FR" b="1" dirty="0">
              <a:solidFill>
                <a:srgbClr val="FF0000"/>
              </a:solidFill>
            </a:endParaRPr>
          </a:p>
          <a:p>
            <a:endParaRPr lang="fr-FR" b="1" dirty="0">
              <a:solidFill>
                <a:srgbClr val="FF0000"/>
              </a:solidFill>
            </a:endParaRPr>
          </a:p>
          <a:p>
            <a:r>
              <a:rPr lang="fr-FR" b="1" dirty="0">
                <a:solidFill>
                  <a:srgbClr val="FF0000"/>
                </a:solidFill>
              </a:rPr>
              <a:t>Infos Ligue</a:t>
            </a:r>
          </a:p>
          <a:p>
            <a:pPr algn="l"/>
            <a:r>
              <a:rPr lang="fr-FR" sz="2800" b="1" dirty="0">
                <a:solidFill>
                  <a:srgbClr val="FF0000"/>
                </a:solidFill>
              </a:rPr>
              <a:t>► </a:t>
            </a:r>
            <a:r>
              <a:rPr lang="fr-FR" sz="2400" dirty="0">
                <a:solidFill>
                  <a:schemeClr val="tx1"/>
                </a:solidFill>
                <a:latin typeface="Arial" pitchFamily="34" charset="0"/>
                <a:cs typeface="Arial" pitchFamily="34" charset="0"/>
              </a:rPr>
              <a:t>Conseil de ligue le 04 Mai </a:t>
            </a:r>
          </a:p>
          <a:p>
            <a:pPr algn="l"/>
            <a:r>
              <a:rPr lang="fr-FR" sz="2400" dirty="0"/>
              <a:t>1 </a:t>
            </a:r>
            <a:r>
              <a:rPr lang="fr-FR" sz="2400" dirty="0">
                <a:latin typeface="Arial" pitchFamily="34" charset="0"/>
                <a:cs typeface="Arial" pitchFamily="34" charset="0"/>
              </a:rPr>
              <a:t>- Finances : </a:t>
            </a:r>
          </a:p>
          <a:p>
            <a:pPr algn="l"/>
            <a:r>
              <a:rPr lang="fr-FR" sz="2400" dirty="0">
                <a:latin typeface="Arial" pitchFamily="34" charset="0"/>
                <a:cs typeface="Arial" pitchFamily="34" charset="0"/>
              </a:rPr>
              <a:t>Vote ok  : tarifs 2020/2021 sans augmentation des tarifs y compris des licences  pour la prochaine saison </a:t>
            </a:r>
          </a:p>
          <a:p>
            <a:pPr algn="l"/>
            <a:r>
              <a:rPr lang="fr-FR" sz="2400" dirty="0">
                <a:latin typeface="Arial" pitchFamily="34" charset="0"/>
                <a:cs typeface="Arial" pitchFamily="34" charset="0"/>
              </a:rPr>
              <a:t>Vote ok du Bilan 2019  </a:t>
            </a:r>
          </a:p>
          <a:p>
            <a:pPr algn="l"/>
            <a:r>
              <a:rPr lang="fr-FR" sz="2400" dirty="0">
                <a:latin typeface="Arial" pitchFamily="34" charset="0"/>
                <a:cs typeface="Arial" pitchFamily="34" charset="0"/>
              </a:rPr>
              <a:t>Vote  ok du Budget Prévisionnel 2021</a:t>
            </a:r>
          </a:p>
          <a:p>
            <a:pPr algn="l"/>
            <a:r>
              <a:rPr lang="fr-FR" sz="2400" dirty="0">
                <a:latin typeface="Arial" pitchFamily="34" charset="0"/>
                <a:cs typeface="Arial" pitchFamily="34" charset="0"/>
              </a:rPr>
              <a:t>Vote ok sur  la diminution de 50€ sur les inscriptions des équipes de régional pour la saison 2020 2021 car des charges  financières correspondant aux prestations de juge arbitrage n’ont pas été honorées sur cette saison du fait de l’arrêt des compétitions </a:t>
            </a:r>
          </a:p>
          <a:p>
            <a:pPr algn="l"/>
            <a:endParaRPr lang="fr-FR" sz="2400" dirty="0">
              <a:latin typeface="Arial" pitchFamily="34" charset="0"/>
              <a:cs typeface="Arial" pitchFamily="34" charset="0"/>
            </a:endParaRPr>
          </a:p>
          <a:p>
            <a:pPr algn="l"/>
            <a:r>
              <a:rPr lang="fr-FR" sz="2400" dirty="0">
                <a:latin typeface="Arial" pitchFamily="34" charset="0"/>
                <a:cs typeface="Arial" pitchFamily="34" charset="0"/>
              </a:rPr>
              <a:t> 2 - Technique : Projet de structures associées </a:t>
            </a:r>
          </a:p>
          <a:p>
            <a:pPr algn="l"/>
            <a:r>
              <a:rPr lang="fr-FR" sz="2400" dirty="0">
                <a:latin typeface="Arial" pitchFamily="34" charset="0"/>
                <a:cs typeface="Arial" pitchFamily="34" charset="0"/>
              </a:rPr>
              <a:t>Présentation du projet de  structures associées par Xavier </a:t>
            </a:r>
            <a:r>
              <a:rPr lang="fr-FR" sz="2400" dirty="0" err="1">
                <a:latin typeface="Arial" pitchFamily="34" charset="0"/>
                <a:cs typeface="Arial" pitchFamily="34" charset="0"/>
              </a:rPr>
              <a:t>Fortineau</a:t>
            </a:r>
            <a:r>
              <a:rPr lang="fr-FR" sz="2400" dirty="0">
                <a:latin typeface="Arial" pitchFamily="34" charset="0"/>
                <a:cs typeface="Arial" pitchFamily="34" charset="0"/>
              </a:rPr>
              <a:t> </a:t>
            </a:r>
          </a:p>
          <a:p>
            <a:pPr algn="l"/>
            <a:r>
              <a:rPr lang="fr-FR" sz="2400" dirty="0">
                <a:latin typeface="Arial" pitchFamily="34" charset="0"/>
                <a:cs typeface="Arial" pitchFamily="34" charset="0"/>
              </a:rPr>
              <a:t>Une  seule par département  ( club – regroupement de clubs – club et comité – comité ) labélisé pour  2 ans </a:t>
            </a:r>
          </a:p>
          <a:p>
            <a:pPr algn="l"/>
            <a:r>
              <a:rPr lang="fr-FR" sz="2400" dirty="0">
                <a:latin typeface="Arial" pitchFamily="34" charset="0"/>
                <a:cs typeface="Arial" pitchFamily="34" charset="0"/>
              </a:rPr>
              <a:t>Vote ok du conseil de ligue  </a:t>
            </a:r>
          </a:p>
          <a:p>
            <a:pPr algn="l"/>
            <a:endParaRPr lang="fr-FR" sz="2800" b="1" dirty="0"/>
          </a:p>
          <a:p>
            <a:pPr algn="l"/>
            <a:endParaRPr lang="fr-FR" sz="2800" dirty="0">
              <a:solidFill>
                <a:schemeClr val="tx1"/>
              </a:solidFill>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r>
              <a:rPr lang="fr-FR" sz="3200" dirty="0">
                <a:solidFill>
                  <a:schemeClr val="tx1"/>
                </a:solidFill>
                <a:latin typeface="Arial" pitchFamily="34" charset="0"/>
                <a:cs typeface="Arial" pitchFamily="34" charset="0"/>
              </a:rPr>
              <a:t> </a:t>
            </a: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309712" y="274493"/>
            <a:ext cx="3312368"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800" b="1" dirty="0">
                <a:solidFill>
                  <a:schemeClr val="bg1"/>
                </a:solidFill>
              </a:rPr>
              <a:t>CR Visio</a:t>
            </a:r>
          </a:p>
          <a:p>
            <a:r>
              <a:rPr lang="fr-FR" sz="2800" b="1" dirty="0">
                <a:solidFill>
                  <a:schemeClr val="bg1"/>
                </a:solidFill>
              </a:rPr>
              <a:t> du 07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102800" y="8918160"/>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86317" y="189252"/>
            <a:ext cx="5476941" cy="145727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9032730"/>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2974008" y="9032730"/>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054128" y="8954685"/>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5206256" y="8918160"/>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7438504" y="8887103"/>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9094688" y="8870325"/>
            <a:ext cx="883275" cy="883275"/>
          </a:xfrm>
          <a:prstGeom prst="rect">
            <a:avLst/>
          </a:prstGeom>
          <a:ln w="12700">
            <a:miter lim="400000"/>
          </a:ln>
        </p:spPr>
      </p:pic>
      <p:sp>
        <p:nvSpPr>
          <p:cNvPr id="24" name="ZoneTexte 23"/>
          <p:cNvSpPr txBox="1"/>
          <p:nvPr/>
        </p:nvSpPr>
        <p:spPr>
          <a:xfrm>
            <a:off x="0" y="1564432"/>
            <a:ext cx="13004800" cy="7313360"/>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pPr algn="l"/>
            <a:endParaRPr lang="fr-FR" sz="2800" b="1" dirty="0">
              <a:solidFill>
                <a:schemeClr val="tx1"/>
              </a:solidFill>
            </a:endParaRPr>
          </a:p>
          <a:p>
            <a:pPr algn="l"/>
            <a:endParaRPr lang="fr-FR" sz="2800" b="1" dirty="0">
              <a:solidFill>
                <a:srgbClr val="FF0000"/>
              </a:solidFill>
            </a:endParaRPr>
          </a:p>
          <a:p>
            <a:endParaRPr lang="fr-FR" b="1" dirty="0">
              <a:solidFill>
                <a:srgbClr val="FF0000"/>
              </a:solidFill>
            </a:endParaRPr>
          </a:p>
          <a:p>
            <a:endParaRPr lang="fr-FR" b="1" dirty="0">
              <a:solidFill>
                <a:srgbClr val="FF0000"/>
              </a:solidFill>
            </a:endParaRPr>
          </a:p>
          <a:p>
            <a:endParaRPr lang="fr-FR" b="1" dirty="0">
              <a:solidFill>
                <a:srgbClr val="FF0000"/>
              </a:solidFill>
            </a:endParaRPr>
          </a:p>
          <a:p>
            <a:endParaRPr lang="fr-FR" b="1" dirty="0">
              <a:solidFill>
                <a:srgbClr val="FF0000"/>
              </a:solidFill>
            </a:endParaRPr>
          </a:p>
          <a:p>
            <a:r>
              <a:rPr lang="fr-FR" b="1" dirty="0">
                <a:solidFill>
                  <a:srgbClr val="FF0000"/>
                </a:solidFill>
              </a:rPr>
              <a:t>Infos Ligue</a:t>
            </a:r>
          </a:p>
          <a:p>
            <a:pPr algn="l"/>
            <a:r>
              <a:rPr lang="fr-FR" sz="2800" b="1" dirty="0">
                <a:solidFill>
                  <a:srgbClr val="FF0000"/>
                </a:solidFill>
              </a:rPr>
              <a:t>► </a:t>
            </a:r>
            <a:r>
              <a:rPr lang="fr-FR" sz="2400" dirty="0">
                <a:solidFill>
                  <a:schemeClr val="tx1"/>
                </a:solidFill>
                <a:latin typeface="Arial" pitchFamily="34" charset="0"/>
                <a:cs typeface="Arial" pitchFamily="34" charset="0"/>
              </a:rPr>
              <a:t>Conseil de ligue le 04 Mai </a:t>
            </a:r>
          </a:p>
          <a:p>
            <a:pPr algn="l"/>
            <a:r>
              <a:rPr lang="fr-FR" sz="2400" dirty="0">
                <a:latin typeface="Arial" pitchFamily="34" charset="0"/>
                <a:cs typeface="Arial" pitchFamily="34" charset="0"/>
              </a:rPr>
              <a:t>3 - Sportive :</a:t>
            </a:r>
          </a:p>
          <a:p>
            <a:pPr algn="l"/>
            <a:r>
              <a:rPr lang="fr-FR" sz="2400" dirty="0">
                <a:latin typeface="Arial" pitchFamily="34" charset="0"/>
                <a:cs typeface="Arial" pitchFamily="34" charset="0"/>
              </a:rPr>
              <a:t>Modification règlements :</a:t>
            </a:r>
          </a:p>
          <a:p>
            <a:pPr algn="l"/>
            <a:r>
              <a:rPr lang="fr-FR" sz="2000" dirty="0"/>
              <a:t>Article 1-Engagement des équipes</a:t>
            </a:r>
          </a:p>
          <a:p>
            <a:pPr algn="l"/>
            <a:r>
              <a:rPr lang="fr-FR" sz="2000" dirty="0"/>
              <a:t>La procédure d’engagement est réalisée en ligne. En cas de non-confirmation de l'engagement et de son</a:t>
            </a:r>
          </a:p>
          <a:p>
            <a:pPr algn="l"/>
            <a:r>
              <a:rPr lang="fr-FR" sz="2000" dirty="0"/>
              <a:t>règlement financier, l'équipe concernée est retirée de la compétition, avec les conséquences qui en découlent :</a:t>
            </a:r>
          </a:p>
          <a:p>
            <a:pPr algn="l"/>
            <a:r>
              <a:rPr lang="fr-FR" sz="2000" strike="sngStrike" dirty="0">
                <a:solidFill>
                  <a:srgbClr val="FF0000"/>
                </a:solidFill>
              </a:rPr>
              <a:t>Une amende de 300 € sera appliquée à tout désistement d’une équipe pour le championnat régional après le 30 juin. Cette amende sera doublée pour désistement entre le 1er et le 31 août (600 €) et triplée pour désistement après le 1 septembre (900 €).</a:t>
            </a:r>
          </a:p>
          <a:p>
            <a:pPr algn="l"/>
            <a:r>
              <a:rPr lang="fr-FR" sz="2000" dirty="0">
                <a:solidFill>
                  <a:srgbClr val="0070C0"/>
                </a:solidFill>
              </a:rPr>
              <a:t>En cas de désistement</a:t>
            </a:r>
          </a:p>
          <a:p>
            <a:pPr algn="l"/>
            <a:r>
              <a:rPr lang="fr-FR" sz="2000" b="1" dirty="0">
                <a:solidFill>
                  <a:srgbClr val="0070C0"/>
                </a:solidFill>
              </a:rPr>
              <a:t>Après le ?, les engagements sont acquis à la Ligue.</a:t>
            </a:r>
          </a:p>
          <a:p>
            <a:pPr algn="l"/>
            <a:r>
              <a:rPr lang="fr-FR" sz="2000" b="1" dirty="0">
                <a:solidFill>
                  <a:srgbClr val="0070C0"/>
                </a:solidFill>
              </a:rPr>
              <a:t>Après le ? , pénalité financière équivalente au montant de l'engagement.</a:t>
            </a:r>
          </a:p>
          <a:p>
            <a:pPr algn="l"/>
            <a:r>
              <a:rPr lang="fr-FR" sz="2000" b="1" dirty="0">
                <a:solidFill>
                  <a:srgbClr val="0070C0"/>
                </a:solidFill>
              </a:rPr>
              <a:t>la Ligue se donne le droit de repêcher le nombre d’équipes nécessaires pour avoir des poules de 8 équipes selon le classement de fin de 2ème phase de la saison précédente.</a:t>
            </a:r>
          </a:p>
          <a:p>
            <a:pPr algn="l"/>
            <a:endParaRPr lang="fr-FR" sz="2800" dirty="0">
              <a:latin typeface="Arial" pitchFamily="34" charset="0"/>
              <a:cs typeface="Arial" pitchFamily="34" charset="0"/>
            </a:endParaRPr>
          </a:p>
          <a:p>
            <a:pPr algn="l"/>
            <a:endParaRPr lang="fr-FR" sz="2800" b="1" dirty="0"/>
          </a:p>
          <a:p>
            <a:pPr algn="l"/>
            <a:endParaRPr lang="fr-FR" sz="2800" dirty="0">
              <a:solidFill>
                <a:schemeClr val="tx1"/>
              </a:solidFill>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r>
              <a:rPr lang="fr-FR" sz="3200" dirty="0">
                <a:solidFill>
                  <a:schemeClr val="tx1"/>
                </a:solidFill>
                <a:latin typeface="Arial" pitchFamily="34" charset="0"/>
                <a:cs typeface="Arial" pitchFamily="34" charset="0"/>
              </a:rPr>
              <a:t> </a:t>
            </a: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309712" y="274493"/>
            <a:ext cx="3312368"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800" b="1" dirty="0">
                <a:solidFill>
                  <a:schemeClr val="bg1"/>
                </a:solidFill>
              </a:rPr>
              <a:t>CR Visio</a:t>
            </a:r>
          </a:p>
          <a:p>
            <a:r>
              <a:rPr lang="fr-FR" sz="2800" b="1" dirty="0">
                <a:solidFill>
                  <a:schemeClr val="bg1"/>
                </a:solidFill>
              </a:rPr>
              <a:t> du 07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102800" y="8918160"/>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86317" y="189252"/>
            <a:ext cx="5476941" cy="145727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9032730"/>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2974008" y="9032730"/>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054128" y="8954685"/>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5206256" y="8918160"/>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7438504" y="8887103"/>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9094688" y="8870325"/>
            <a:ext cx="883275" cy="883275"/>
          </a:xfrm>
          <a:prstGeom prst="rect">
            <a:avLst/>
          </a:prstGeom>
          <a:ln w="12700">
            <a:miter lim="400000"/>
          </a:ln>
        </p:spPr>
      </p:pic>
      <p:sp>
        <p:nvSpPr>
          <p:cNvPr id="24" name="ZoneTexte 23"/>
          <p:cNvSpPr txBox="1"/>
          <p:nvPr/>
        </p:nvSpPr>
        <p:spPr>
          <a:xfrm>
            <a:off x="0" y="2068488"/>
            <a:ext cx="13004800" cy="6878600"/>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pPr algn="l"/>
            <a:endParaRPr lang="fr-FR" sz="2800" b="1" dirty="0">
              <a:solidFill>
                <a:schemeClr val="tx1"/>
              </a:solidFill>
            </a:endParaRPr>
          </a:p>
          <a:p>
            <a:pPr algn="l"/>
            <a:endParaRPr lang="fr-FR" sz="2800" b="1" dirty="0">
              <a:solidFill>
                <a:srgbClr val="FF0000"/>
              </a:solidFill>
            </a:endParaRPr>
          </a:p>
          <a:p>
            <a:endParaRPr lang="fr-FR" b="1" dirty="0">
              <a:solidFill>
                <a:srgbClr val="FF0000"/>
              </a:solidFill>
            </a:endParaRPr>
          </a:p>
          <a:p>
            <a:endParaRPr lang="fr-FR" b="1" dirty="0">
              <a:solidFill>
                <a:srgbClr val="FF0000"/>
              </a:solidFill>
            </a:endParaRPr>
          </a:p>
          <a:p>
            <a:endParaRPr lang="fr-FR" b="1" dirty="0">
              <a:solidFill>
                <a:srgbClr val="FF0000"/>
              </a:solidFill>
            </a:endParaRPr>
          </a:p>
          <a:p>
            <a:r>
              <a:rPr lang="fr-FR" b="1" dirty="0">
                <a:solidFill>
                  <a:srgbClr val="FF0000"/>
                </a:solidFill>
              </a:rPr>
              <a:t>Infos Ligue</a:t>
            </a:r>
          </a:p>
          <a:p>
            <a:pPr algn="l"/>
            <a:r>
              <a:rPr lang="fr-FR" sz="2800" b="1" dirty="0">
                <a:solidFill>
                  <a:srgbClr val="FF0000"/>
                </a:solidFill>
              </a:rPr>
              <a:t>► </a:t>
            </a:r>
            <a:r>
              <a:rPr lang="fr-FR" sz="2400" dirty="0">
                <a:solidFill>
                  <a:schemeClr val="tx1"/>
                </a:solidFill>
                <a:latin typeface="Arial" pitchFamily="34" charset="0"/>
                <a:cs typeface="Arial" pitchFamily="34" charset="0"/>
              </a:rPr>
              <a:t>Conseil de ligue le 04 Mai </a:t>
            </a:r>
          </a:p>
          <a:p>
            <a:pPr algn="l"/>
            <a:r>
              <a:rPr lang="fr-FR" sz="2400" dirty="0">
                <a:latin typeface="Arial" pitchFamily="34" charset="0"/>
                <a:cs typeface="Arial" pitchFamily="34" charset="0"/>
              </a:rPr>
              <a:t>3 - Sportive :</a:t>
            </a:r>
          </a:p>
          <a:p>
            <a:pPr algn="l"/>
            <a:r>
              <a:rPr lang="fr-FR" sz="2400" dirty="0">
                <a:latin typeface="Arial" pitchFamily="34" charset="0"/>
                <a:cs typeface="Arial" pitchFamily="34" charset="0"/>
              </a:rPr>
              <a:t>Modification règlements :</a:t>
            </a:r>
          </a:p>
          <a:p>
            <a:pPr algn="l"/>
            <a:r>
              <a:rPr lang="fr-FR" sz="2000" dirty="0"/>
              <a:t>Article 4 - Horaires</a:t>
            </a:r>
          </a:p>
          <a:p>
            <a:pPr algn="l"/>
            <a:r>
              <a:rPr lang="fr-FR" sz="2000" b="1" dirty="0">
                <a:solidFill>
                  <a:srgbClr val="0070C0"/>
                </a:solidFill>
              </a:rPr>
              <a:t>Les rencontres de championnat régional ont lieu pour la PN le samedi à 17H et pour toutes les</a:t>
            </a:r>
          </a:p>
          <a:p>
            <a:pPr algn="l"/>
            <a:r>
              <a:rPr lang="fr-FR" sz="2000" b="1" dirty="0">
                <a:solidFill>
                  <a:srgbClr val="0070C0"/>
                </a:solidFill>
              </a:rPr>
              <a:t>autres divisions </a:t>
            </a:r>
            <a:r>
              <a:rPr lang="fr-FR" sz="2000" dirty="0"/>
              <a:t>soit le samedi à 17H ou le dimanche à14H30 (choix de l’équipe recevant </a:t>
            </a:r>
            <a:r>
              <a:rPr lang="fr-FR" sz="2000" b="1" dirty="0">
                <a:solidFill>
                  <a:srgbClr val="0070C0"/>
                </a:solidFill>
              </a:rPr>
              <a:t>par phase</a:t>
            </a:r>
            <a:r>
              <a:rPr lang="fr-FR" sz="2000" dirty="0"/>
              <a:t>) aux</a:t>
            </a:r>
          </a:p>
          <a:p>
            <a:pPr algn="l"/>
            <a:r>
              <a:rPr lang="fr-FR" sz="2000" dirty="0"/>
              <a:t>dates fixées au calendrier. La demande de changement </a:t>
            </a:r>
            <a:r>
              <a:rPr lang="fr-FR" sz="2000" strike="sngStrike" dirty="0">
                <a:solidFill>
                  <a:srgbClr val="FF0000"/>
                </a:solidFill>
              </a:rPr>
              <a:t>pour toutes les divisions </a:t>
            </a:r>
            <a:r>
              <a:rPr lang="fr-FR" sz="2000" dirty="0"/>
              <a:t>(date ou horaire) doit parvenir à l’adresse suivante :</a:t>
            </a:r>
          </a:p>
          <a:p>
            <a:pPr algn="l"/>
            <a:r>
              <a:rPr lang="fr-FR" sz="2000" dirty="0"/>
              <a:t>sportive@pdltt.org au moins 15 Jours avant la date de la rencontre. (Imprimé Excel à télécharger sur le</a:t>
            </a:r>
          </a:p>
          <a:p>
            <a:pPr algn="l"/>
            <a:r>
              <a:rPr lang="fr-FR" sz="2000" dirty="0"/>
              <a:t>site de la Ligue - Rubrique SPORTIF), ou passer par SPID MON CLUB.</a:t>
            </a:r>
          </a:p>
          <a:p>
            <a:pPr algn="l"/>
            <a:r>
              <a:rPr lang="fr-FR" sz="2000" dirty="0"/>
              <a:t>Pour toute rencontre juge arbitrée avancée sans autorisation de la commission sportive, cela entraîne :</a:t>
            </a:r>
          </a:p>
          <a:p>
            <a:pPr algn="l"/>
            <a:r>
              <a:rPr lang="fr-FR" sz="2000" dirty="0"/>
              <a:t>- Rencontre perdue par pénalité 0 point rencontre pour les deux équipes.</a:t>
            </a:r>
            <a:endParaRPr lang="fr-FR" sz="2000" dirty="0">
              <a:latin typeface="Arial" pitchFamily="34" charset="0"/>
              <a:cs typeface="Arial" pitchFamily="34" charset="0"/>
            </a:endParaRPr>
          </a:p>
          <a:p>
            <a:pPr algn="l"/>
            <a:r>
              <a:rPr lang="fr-FR" sz="2400" b="1" dirty="0">
                <a:solidFill>
                  <a:srgbClr val="FF0000"/>
                </a:solidFill>
              </a:rPr>
              <a:t>► </a:t>
            </a:r>
            <a:r>
              <a:rPr lang="fr-FR" sz="2400" dirty="0">
                <a:solidFill>
                  <a:schemeClr val="tx1"/>
                </a:solidFill>
              </a:rPr>
              <a:t>Ping Kids 2024  prolongement de l’euro Ping Kids </a:t>
            </a:r>
          </a:p>
          <a:p>
            <a:pPr algn="l"/>
            <a:r>
              <a:rPr lang="fr-FR" sz="2400" dirty="0">
                <a:solidFill>
                  <a:schemeClr val="tx1"/>
                </a:solidFill>
              </a:rPr>
              <a:t>Projet présenté par Fabrice Davis pour  l’ensemble du territoire de la ligue  </a:t>
            </a:r>
          </a:p>
          <a:p>
            <a:pPr algn="l"/>
            <a:r>
              <a:rPr lang="fr-FR" sz="2400" dirty="0">
                <a:solidFill>
                  <a:schemeClr val="tx1"/>
                </a:solidFill>
              </a:rPr>
              <a:t>Chaque  comité fera ses actions à destination des scolaires </a:t>
            </a:r>
          </a:p>
          <a:p>
            <a:pPr algn="l"/>
            <a:r>
              <a:rPr lang="fr-FR" sz="2400" dirty="0">
                <a:solidFill>
                  <a:schemeClr val="tx1"/>
                </a:solidFill>
              </a:rPr>
              <a:t> Approuvé par le conseil de ligue </a:t>
            </a:r>
            <a:endParaRPr lang="fr-FR" sz="2400" dirty="0">
              <a:solidFill>
                <a:schemeClr val="tx1"/>
              </a:solidFill>
              <a:latin typeface="Arial" pitchFamily="34" charset="0"/>
              <a:cs typeface="Arial" pitchFamily="34" charset="0"/>
            </a:endParaRPr>
          </a:p>
          <a:p>
            <a:pPr algn="l"/>
            <a:r>
              <a:rPr lang="fr-FR" sz="2400" b="1" dirty="0">
                <a:solidFill>
                  <a:srgbClr val="FF0000"/>
                </a:solidFill>
              </a:rPr>
              <a:t>►</a:t>
            </a:r>
            <a:r>
              <a:rPr lang="fr-FR" sz="2400" dirty="0">
                <a:latin typeface="Arial" pitchFamily="34" charset="0"/>
                <a:cs typeface="Arial" pitchFamily="34" charset="0"/>
              </a:rPr>
              <a:t>Championnat féminin  reportée à un prochain conseil de ligue en mai </a:t>
            </a:r>
          </a:p>
          <a:p>
            <a:pPr algn="l"/>
            <a:endParaRPr lang="fr-FR" sz="2800" b="1" dirty="0"/>
          </a:p>
          <a:p>
            <a:pPr algn="l"/>
            <a:endParaRPr lang="fr-FR" sz="2800" dirty="0">
              <a:solidFill>
                <a:schemeClr val="tx1"/>
              </a:solidFill>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r>
              <a:rPr lang="fr-FR" sz="3200" dirty="0">
                <a:solidFill>
                  <a:schemeClr val="tx1"/>
                </a:solidFill>
                <a:latin typeface="Arial" pitchFamily="34" charset="0"/>
                <a:cs typeface="Arial" pitchFamily="34" charset="0"/>
              </a:rPr>
              <a:t> </a:t>
            </a: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309712" y="274493"/>
            <a:ext cx="3312368"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800" b="1" dirty="0">
                <a:solidFill>
                  <a:schemeClr val="bg1"/>
                </a:solidFill>
              </a:rPr>
              <a:t>CR Visio</a:t>
            </a:r>
          </a:p>
          <a:p>
            <a:r>
              <a:rPr lang="fr-FR" sz="2800" b="1" dirty="0">
                <a:solidFill>
                  <a:schemeClr val="bg1"/>
                </a:solidFill>
              </a:rPr>
              <a:t> du 07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76504"/>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032075" y="203414"/>
            <a:ext cx="5889326" cy="1637924"/>
            <a:chOff x="12700" y="-455629"/>
            <a:chExt cx="9383848" cy="5194646"/>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16007" y="-455629"/>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09503" y="469645"/>
            <a:ext cx="5580447" cy="1323124"/>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749872" y="7757120"/>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334048" y="7757120"/>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918224" y="7685112"/>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6142360" y="7757120"/>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8590632" y="7685112"/>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10534848" y="7613104"/>
            <a:ext cx="883275" cy="883275"/>
          </a:xfrm>
          <a:prstGeom prst="rect">
            <a:avLst/>
          </a:prstGeom>
          <a:ln w="12700">
            <a:miter lim="400000"/>
          </a:ln>
        </p:spPr>
      </p:pic>
      <p:sp>
        <p:nvSpPr>
          <p:cNvPr id="24" name="ZoneTexte 23"/>
          <p:cNvSpPr txBox="1"/>
          <p:nvPr/>
        </p:nvSpPr>
        <p:spPr>
          <a:xfrm>
            <a:off x="0" y="3617191"/>
            <a:ext cx="13004800" cy="3149580"/>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dirty="0">
                <a:solidFill>
                  <a:srgbClr val="FF0000"/>
                </a:solidFill>
                <a:effectLst>
                  <a:outerShdw blurRad="38100" dist="38100" dir="2700000" algn="tl">
                    <a:srgbClr val="000000">
                      <a:alpha val="43137"/>
                    </a:srgbClr>
                  </a:outerShdw>
                </a:effectLst>
              </a:rPr>
              <a:t>                     </a:t>
            </a:r>
            <a:r>
              <a:rPr lang="fr-FR" dirty="0">
                <a:solidFill>
                  <a:srgbClr val="FF0000"/>
                </a:solidFill>
                <a:effectLst>
                  <a:outerShdw blurRad="38100" dist="38100" dir="2700000" algn="tl">
                    <a:srgbClr val="000000">
                      <a:alpha val="43137"/>
                    </a:srgbClr>
                  </a:outerShdw>
                </a:effectLst>
                <a:latin typeface="Arial" pitchFamily="34" charset="0"/>
                <a:cs typeface="Arial" pitchFamily="34" charset="0"/>
              </a:rPr>
              <a:t>Garder le  </a:t>
            </a:r>
            <a:r>
              <a:rPr lang="fr-FR" b="1" dirty="0">
                <a:solidFill>
                  <a:srgbClr val="FF0000"/>
                </a:solidFill>
                <a:effectLst>
                  <a:outerShdw blurRad="38100" dist="38100" dir="2700000" algn="tl">
                    <a:srgbClr val="000000">
                      <a:alpha val="43137"/>
                    </a:srgbClr>
                  </a:outerShdw>
                </a:effectLst>
                <a:latin typeface="Arial" pitchFamily="34" charset="0"/>
                <a:cs typeface="Arial" pitchFamily="34" charset="0"/>
              </a:rPr>
              <a:t>contact  avec les Clubs</a:t>
            </a:r>
            <a:br>
              <a:rPr lang="fr-FR" sz="3000" b="1" dirty="0">
                <a:solidFill>
                  <a:srgbClr val="0070C0"/>
                </a:solidFill>
              </a:rPr>
            </a:br>
            <a:r>
              <a:rPr lang="fr-FR" sz="3000" b="1" dirty="0">
                <a:solidFill>
                  <a:srgbClr val="FF0000"/>
                </a:solidFill>
                <a:latin typeface="Arial Black"/>
              </a:rPr>
              <a:t>►</a:t>
            </a:r>
            <a:r>
              <a:rPr lang="fr-FR" sz="3000" b="1" dirty="0">
                <a:solidFill>
                  <a:srgbClr val="0070C0"/>
                </a:solidFill>
                <a:latin typeface="Arial Black"/>
              </a:rPr>
              <a:t> </a:t>
            </a:r>
            <a:r>
              <a:rPr lang="fr-FR" sz="2800" dirty="0">
                <a:solidFill>
                  <a:schemeClr val="tx1"/>
                </a:solidFill>
                <a:latin typeface="Arial" pitchFamily="34" charset="0"/>
                <a:cs typeface="Arial" pitchFamily="34" charset="0"/>
              </a:rPr>
              <a:t>Les contacts avec les clubs vont se poursuivront  la semaine prochaine </a:t>
            </a:r>
            <a:br>
              <a:rPr lang="fr-FR" sz="3200" dirty="0">
                <a:solidFill>
                  <a:srgbClr val="0070C0"/>
                </a:solidFill>
              </a:rPr>
            </a:br>
            <a:r>
              <a:rPr lang="fr-FR" sz="3200" dirty="0">
                <a:solidFill>
                  <a:srgbClr val="FF0000"/>
                </a:solidFill>
                <a:latin typeface="Arial Black"/>
              </a:rPr>
              <a:t>►</a:t>
            </a:r>
            <a:r>
              <a:rPr lang="fr-FR" sz="3200" dirty="0">
                <a:solidFill>
                  <a:srgbClr val="0070C0"/>
                </a:solidFill>
                <a:latin typeface="Arial Black"/>
              </a:rPr>
              <a:t> </a:t>
            </a:r>
            <a:r>
              <a:rPr lang="fr-FR" sz="2800" dirty="0">
                <a:solidFill>
                  <a:schemeClr val="tx1"/>
                </a:solidFill>
                <a:latin typeface="Arial" pitchFamily="34" charset="0"/>
                <a:cs typeface="Arial" pitchFamily="34" charset="0"/>
              </a:rPr>
              <a:t>Saisir les retours sur le Google </a:t>
            </a:r>
            <a:r>
              <a:rPr lang="fr-FR" sz="2800" dirty="0" err="1">
                <a:solidFill>
                  <a:schemeClr val="tx1"/>
                </a:solidFill>
                <a:latin typeface="Arial" pitchFamily="34" charset="0"/>
                <a:cs typeface="Arial" pitchFamily="34" charset="0"/>
              </a:rPr>
              <a:t>forms</a:t>
            </a:r>
            <a:r>
              <a:rPr lang="fr-FR" sz="2800" dirty="0">
                <a:solidFill>
                  <a:schemeClr val="tx1"/>
                </a:solidFill>
                <a:latin typeface="Arial" pitchFamily="34" charset="0"/>
                <a:cs typeface="Arial" pitchFamily="34" charset="0"/>
              </a:rPr>
              <a:t> envoyé par Michel pour collecter toutes les infos </a:t>
            </a:r>
            <a:br>
              <a:rPr lang="fr-FR" sz="2800" b="1" dirty="0">
                <a:solidFill>
                  <a:srgbClr val="0070C0"/>
                </a:solidFill>
              </a:rPr>
            </a:br>
            <a:br>
              <a:rPr lang="fr-FR" sz="3200" b="1" dirty="0">
                <a:solidFill>
                  <a:srgbClr val="0070C0"/>
                </a:solidFill>
              </a:rPr>
            </a:br>
            <a:endParaRPr kumimoji="0" lang="fr-FR" sz="32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517438"/>
            <a:ext cx="3622080"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3200" b="1" dirty="0">
                <a:solidFill>
                  <a:schemeClr val="bg1"/>
                </a:solidFill>
              </a:rPr>
              <a:t>CR Visio</a:t>
            </a:r>
          </a:p>
          <a:p>
            <a:r>
              <a:rPr lang="fr-FR" sz="3200" b="1" dirty="0">
                <a:solidFill>
                  <a:schemeClr val="bg1"/>
                </a:solidFill>
              </a:rPr>
              <a:t> du 07 mai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solidFill>
          <a:schemeClr val="bg2">
            <a:lumMod val="60000"/>
            <a:lumOff val="40000"/>
          </a:schemeClr>
        </a:solidFill>
        <a:ln w="12700" cap="flat">
          <a:noFill/>
          <a:miter lim="400000"/>
        </a:ln>
        <a:effectLst/>
        <a:sp3d/>
      </a:spPr>
      <a:bodyPr rot="0" spcFirstLastPara="1" vertOverflow="overflow" horzOverflow="overflow" vert="horz" wrap="square" lIns="50800" tIns="50800" rIns="50800" bIns="50800" numCol="1" spcCol="38100" rtlCol="0" anchor="ctr">
        <a:normAutofit/>
      </a:bodyPr>
      <a:lstStyle>
        <a:defPPr>
          <a:defRPr sz="4000" b="1" dirty="0" smtClean="0">
            <a:solidFill>
              <a:srgbClr val="FF0000"/>
            </a:solidFill>
            <a:effectLst>
              <a:outerShdw blurRad="38100" dist="38100" dir="2700000" algn="tl">
                <a:srgbClr val="000000">
                  <a:alpha val="43137"/>
                </a:srgbClr>
              </a:outerShdw>
            </a:effectLst>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1966</TotalTime>
  <Words>1005</Words>
  <Application>Microsoft Office PowerPoint</Application>
  <PresentationFormat>Personnalisé</PresentationFormat>
  <Paragraphs>179</Paragraphs>
  <Slides>10</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Arial Black</vt:lpstr>
      <vt:lpstr>Helvetica</vt:lpstr>
      <vt:lpstr>Helvetica Neue</vt:lpstr>
      <vt:lpstr>Helvetica Neue Light</vt:lpstr>
      <vt:lpstr>Helvetica Neue Medium</vt:lpstr>
      <vt:lpstr>ModernPortfolio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dc:creator>
  <cp:lastModifiedBy>Olivier MODAT</cp:lastModifiedBy>
  <cp:revision>71</cp:revision>
  <dcterms:modified xsi:type="dcterms:W3CDTF">2020-05-11T08:31:41Z</dcterms:modified>
</cp:coreProperties>
</file>