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2" r:id="rId3"/>
    <p:sldId id="258" r:id="rId4"/>
    <p:sldId id="263" r:id="rId5"/>
    <p:sldId id="275" r:id="rId6"/>
    <p:sldId id="276" r:id="rId7"/>
    <p:sldId id="277" r:id="rId8"/>
    <p:sldId id="278" r:id="rId9"/>
    <p:sldId id="271" r:id="rId10"/>
    <p:sldId id="272" r:id="rId11"/>
    <p:sldId id="281"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FFFFFF"/>
        </a:fontRef>
        <a:srgbClr val="FFFFFF"/>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Ref idx="major">
          <a:srgbClr val="FFFFFF"/>
        </a:fontRef>
        <a:srgbClr val="FFFFFF"/>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Ref idx="major">
          <a:srgbClr val="FFFFFF"/>
        </a:fontRef>
        <a:srgbClr val="FFFFFF"/>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Ref idx="major">
          <a:srgbClr val="FFFFFF"/>
        </a:fontRef>
        <a:srgbClr val="FFFFFF"/>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Ref idx="major">
          <a:srgbClr val="FFFFFF"/>
        </a:fontRef>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Ref idx="major">
          <a:srgbClr val="FFFFFF"/>
        </a:fontRef>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Ref idx="major">
          <a:srgbClr val="FFFFFF"/>
        </a:fontRef>
        <a:srgbClr val="FFFFFF"/>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Ref idx="major">
          <a:srgbClr val="FFFFFF"/>
        </a:fontRef>
        <a:srgbClr val="FFFFFF"/>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Ref idx="major">
          <a:srgbClr val="777777"/>
        </a:fontRef>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88" autoAdjust="0"/>
  </p:normalViewPr>
  <p:slideViewPr>
    <p:cSldViewPr>
      <p:cViewPr varScale="1">
        <p:scale>
          <a:sx n="78" d="100"/>
          <a:sy n="78" d="100"/>
        </p:scale>
        <p:origin x="3730" y="6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re et sous-titre">
    <p:spTree>
      <p:nvGrpSpPr>
        <p:cNvPr id="1" name=""/>
        <p:cNvGrpSpPr/>
        <p:nvPr/>
      </p:nvGrpSpPr>
      <p:grpSpPr>
        <a:xfrm>
          <a:off x="0" y="0"/>
          <a:ext cx="0" cy="0"/>
          <a:chOff x="0" y="0"/>
          <a:chExt cx="0" cy="0"/>
        </a:xfrm>
      </p:grpSpPr>
      <p:sp>
        <p:nvSpPr>
          <p:cNvPr id="12" name="Ligne"/>
          <p:cNvSpPr/>
          <p:nvPr/>
        </p:nvSpPr>
        <p:spPr>
          <a:xfrm>
            <a:off x="571500" y="4749800"/>
            <a:ext cx="11868094"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 name="Texte du titre"/>
          <p:cNvSpPr txBox="1">
            <a:spLocks noGrp="1"/>
          </p:cNvSpPr>
          <p:nvPr>
            <p:ph type="title"/>
          </p:nvPr>
        </p:nvSpPr>
        <p:spPr>
          <a:xfrm>
            <a:off x="571500" y="1320800"/>
            <a:ext cx="11861800" cy="3175000"/>
          </a:xfrm>
          <a:prstGeom prst="rect">
            <a:avLst/>
          </a:prstGeom>
        </p:spPr>
        <p:txBody>
          <a:bodyPr/>
          <a:lstStyle/>
          <a:p>
            <a:r>
              <a:t>Texte du titre</a:t>
            </a:r>
          </a:p>
        </p:txBody>
      </p:sp>
      <p:sp>
        <p:nvSpPr>
          <p:cNvPr id="14" name="Texte niveau 1…"/>
          <p:cNvSpPr txBox="1">
            <a:spLocks noGrp="1"/>
          </p:cNvSpPr>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mj-lt"/>
                <a:ea typeface="+mj-ea"/>
                <a:cs typeface="+mj-cs"/>
                <a:sym typeface="Helvetica Neue"/>
              </a:defRPr>
            </a:lvl1pPr>
            <a:lvl2pPr marL="0" indent="0">
              <a:spcBef>
                <a:spcPts val="0"/>
              </a:spcBef>
              <a:buSzTx/>
              <a:buFontTx/>
              <a:buNone/>
              <a:defRPr sz="2600">
                <a:latin typeface="+mj-lt"/>
                <a:ea typeface="+mj-ea"/>
                <a:cs typeface="+mj-cs"/>
                <a:sym typeface="Helvetica Neue"/>
              </a:defRPr>
            </a:lvl2pPr>
            <a:lvl3pPr marL="0" indent="0">
              <a:spcBef>
                <a:spcPts val="0"/>
              </a:spcBef>
              <a:buSzTx/>
              <a:buFontTx/>
              <a:buNone/>
              <a:defRPr sz="2600">
                <a:latin typeface="+mj-lt"/>
                <a:ea typeface="+mj-ea"/>
                <a:cs typeface="+mj-cs"/>
                <a:sym typeface="Helvetica Neue"/>
              </a:defRPr>
            </a:lvl3pPr>
            <a:lvl4pPr marL="0" indent="0">
              <a:spcBef>
                <a:spcPts val="0"/>
              </a:spcBef>
              <a:buSzTx/>
              <a:buFontTx/>
              <a:buNone/>
              <a:defRPr sz="2600">
                <a:latin typeface="+mj-lt"/>
                <a:ea typeface="+mj-ea"/>
                <a:cs typeface="+mj-cs"/>
                <a:sym typeface="Helvetica Neue"/>
              </a:defRPr>
            </a:lvl4pPr>
            <a:lvl5pPr marL="0" indent="0">
              <a:spcBef>
                <a:spcPts val="0"/>
              </a:spcBef>
              <a:buSzTx/>
              <a:buFontTx/>
              <a:buNone/>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15"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ation">
    <p:spTree>
      <p:nvGrpSpPr>
        <p:cNvPr id="1" name=""/>
        <p:cNvGrpSpPr/>
        <p:nvPr/>
      </p:nvGrpSpPr>
      <p:grpSpPr>
        <a:xfrm>
          <a:off x="0" y="0"/>
          <a:ext cx="0" cy="0"/>
          <a:chOff x="0" y="0"/>
          <a:chExt cx="0" cy="0"/>
        </a:xfrm>
      </p:grpSpPr>
      <p:sp>
        <p:nvSpPr>
          <p:cNvPr id="101" name="-Gilles Allain"/>
          <p:cNvSpPr txBox="1">
            <a:spLocks noGrp="1"/>
          </p:cNvSpPr>
          <p:nvPr>
            <p:ph type="body" sz="quarter" idx="13"/>
          </p:nvPr>
        </p:nvSpPr>
        <p:spPr>
          <a:xfrm>
            <a:off x="1270000" y="6362700"/>
            <a:ext cx="10464800" cy="498422"/>
          </a:xfrm>
          <a:prstGeom prst="rect">
            <a:avLst/>
          </a:prstGeom>
        </p:spPr>
        <p:txBody>
          <a:bodyPr>
            <a:spAutoFit/>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stStyle>
          <a:p>
            <a:r>
              <a:t>-Gilles Allain</a:t>
            </a:r>
          </a:p>
        </p:txBody>
      </p:sp>
      <p:sp>
        <p:nvSpPr>
          <p:cNvPr id="102" name="« Saisissez une citation ici. »"/>
          <p:cNvSpPr txBox="1">
            <a:spLocks noGrp="1"/>
          </p:cNvSpPr>
          <p:nvPr>
            <p:ph type="body" sz="quarter" idx="14"/>
          </p:nvPr>
        </p:nvSpPr>
        <p:spPr>
          <a:xfrm>
            <a:off x="1270000" y="4292600"/>
            <a:ext cx="10464800" cy="711200"/>
          </a:xfrm>
          <a:prstGeom prst="rect">
            <a:avLst/>
          </a:prstGeom>
        </p:spPr>
        <p:txBody>
          <a:bodyPr anchor="ctr">
            <a:spAutoFit/>
          </a:bodyPr>
          <a:lstStyle>
            <a:lvl1pPr marL="0" indent="0" algn="ctr" defTabSz="457200">
              <a:spcBef>
                <a:spcPts val="2400"/>
              </a:spcBef>
              <a:buSzTx/>
              <a:buFontTx/>
              <a:buNone/>
              <a:defRPr sz="4000"/>
            </a:lvl1pPr>
          </a:lstStyle>
          <a:p>
            <a:r>
              <a:t>« Saisissez une citation ici. »</a:t>
            </a: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ierge">
    <p:spTree>
      <p:nvGrpSpPr>
        <p:cNvPr id="1" name=""/>
        <p:cNvGrpSpPr/>
        <p:nvPr/>
      </p:nvGrpSpPr>
      <p:grpSpPr>
        <a:xfrm>
          <a:off x="0" y="0"/>
          <a:ext cx="0" cy="0"/>
          <a:chOff x="0" y="0"/>
          <a:chExt cx="0" cy="0"/>
        </a:xfrm>
      </p:grpSpPr>
      <p:sp>
        <p:nvSpPr>
          <p:cNvPr id="118"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e">
    <p:spTree>
      <p:nvGrpSpPr>
        <p:cNvPr id="1" name=""/>
        <p:cNvGrpSpPr/>
        <p:nvPr/>
      </p:nvGrpSpPr>
      <p:grpSpPr>
        <a:xfrm>
          <a:off x="0" y="0"/>
          <a:ext cx="0" cy="0"/>
          <a:chOff x="0" y="0"/>
          <a:chExt cx="0" cy="0"/>
        </a:xfrm>
      </p:grpSpPr>
      <p:sp>
        <p:nvSpPr>
          <p:cNvPr id="22" name="Ligne"/>
          <p:cNvSpPr/>
          <p:nvPr/>
        </p:nvSpPr>
        <p:spPr>
          <a:xfrm>
            <a:off x="7543800" y="7975599"/>
            <a:ext cx="1" cy="14225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3" name="Image"/>
          <p:cNvSpPr>
            <a:spLocks noGrp="1"/>
          </p:cNvSpPr>
          <p:nvPr>
            <p:ph type="pic" idx="13"/>
          </p:nvPr>
        </p:nvSpPr>
        <p:spPr>
          <a:xfrm>
            <a:off x="0" y="0"/>
            <a:ext cx="13004800" cy="7594600"/>
          </a:xfrm>
          <a:prstGeom prst="rect">
            <a:avLst/>
          </a:prstGeom>
        </p:spPr>
        <p:txBody>
          <a:bodyPr lIns="91439" tIns="45719" rIns="91439" bIns="45719">
            <a:noAutofit/>
          </a:bodyPr>
          <a:lstStyle/>
          <a:p>
            <a:endParaRPr/>
          </a:p>
        </p:txBody>
      </p:sp>
      <p:sp>
        <p:nvSpPr>
          <p:cNvPr id="24" name="Texte du titre"/>
          <p:cNvSpPr txBox="1">
            <a:spLocks noGrp="1"/>
          </p:cNvSpPr>
          <p:nvPr>
            <p:ph type="title"/>
          </p:nvPr>
        </p:nvSpPr>
        <p:spPr>
          <a:xfrm>
            <a:off x="1409700" y="7785100"/>
            <a:ext cx="5791200" cy="1701800"/>
          </a:xfrm>
          <a:prstGeom prst="rect">
            <a:avLst/>
          </a:prstGeom>
        </p:spPr>
        <p:txBody>
          <a:bodyPr anchor="ctr"/>
          <a:lstStyle>
            <a:lvl1pPr algn="r">
              <a:defRPr sz="4200">
                <a:solidFill>
                  <a:srgbClr val="000000"/>
                </a:solidFill>
                <a:latin typeface="+mn-lt"/>
                <a:ea typeface="+mn-ea"/>
                <a:cs typeface="+mn-cs"/>
                <a:sym typeface="Helvetica Neue Light"/>
              </a:defRPr>
            </a:lvl1pPr>
          </a:lstStyle>
          <a:p>
            <a:r>
              <a:t>Texte du titre</a:t>
            </a:r>
          </a:p>
        </p:txBody>
      </p:sp>
      <p:sp>
        <p:nvSpPr>
          <p:cNvPr id="25" name="Texte niveau 1…"/>
          <p:cNvSpPr txBox="1">
            <a:spLocks noGrp="1"/>
          </p:cNvSpPr>
          <p:nvPr>
            <p:ph type="body" sz="quarter" idx="1"/>
          </p:nvPr>
        </p:nvSpPr>
        <p:spPr>
          <a:xfrm>
            <a:off x="7848600" y="8470900"/>
            <a:ext cx="4953000" cy="508000"/>
          </a:xfrm>
          <a:prstGeom prst="rect">
            <a:avLst/>
          </a:prstGeom>
        </p:spPr>
        <p:txBody>
          <a:bodyPr/>
          <a:lstStyle>
            <a:lvl1pPr marL="0" indent="0">
              <a:spcBef>
                <a:spcPts val="0"/>
              </a:spcBef>
              <a:buSzTx/>
              <a:buFontTx/>
              <a:buNone/>
              <a:defRPr sz="2600">
                <a:latin typeface="+mj-lt"/>
                <a:ea typeface="+mj-ea"/>
                <a:cs typeface="+mj-cs"/>
                <a:sym typeface="Helvetica Neue"/>
              </a:defRPr>
            </a:lvl1pPr>
            <a:lvl2pPr marL="0" indent="0">
              <a:spcBef>
                <a:spcPts val="0"/>
              </a:spcBef>
              <a:buSzTx/>
              <a:buFontTx/>
              <a:buNone/>
              <a:defRPr sz="2600">
                <a:latin typeface="+mj-lt"/>
                <a:ea typeface="+mj-ea"/>
                <a:cs typeface="+mj-cs"/>
                <a:sym typeface="Helvetica Neue"/>
              </a:defRPr>
            </a:lvl2pPr>
            <a:lvl3pPr marL="0" indent="0">
              <a:spcBef>
                <a:spcPts val="0"/>
              </a:spcBef>
              <a:buSzTx/>
              <a:buFontTx/>
              <a:buNone/>
              <a:defRPr sz="2600">
                <a:latin typeface="+mj-lt"/>
                <a:ea typeface="+mj-ea"/>
                <a:cs typeface="+mj-cs"/>
                <a:sym typeface="Helvetica Neue"/>
              </a:defRPr>
            </a:lvl3pPr>
            <a:lvl4pPr marL="0" indent="0">
              <a:spcBef>
                <a:spcPts val="0"/>
              </a:spcBef>
              <a:buSzTx/>
              <a:buFontTx/>
              <a:buNone/>
              <a:defRPr sz="2600">
                <a:latin typeface="+mj-lt"/>
                <a:ea typeface="+mj-ea"/>
                <a:cs typeface="+mj-cs"/>
                <a:sym typeface="Helvetica Neue"/>
              </a:defRPr>
            </a:lvl4pPr>
            <a:lvl5pPr marL="0" indent="0">
              <a:spcBef>
                <a:spcPts val="0"/>
              </a:spcBef>
              <a:buSzTx/>
              <a:buFontTx/>
              <a:buNone/>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26"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re - Centré">
    <p:spTree>
      <p:nvGrpSpPr>
        <p:cNvPr id="1" name=""/>
        <p:cNvGrpSpPr/>
        <p:nvPr/>
      </p:nvGrpSpPr>
      <p:grpSpPr>
        <a:xfrm>
          <a:off x="0" y="0"/>
          <a:ext cx="0" cy="0"/>
          <a:chOff x="0" y="0"/>
          <a:chExt cx="0" cy="0"/>
        </a:xfrm>
      </p:grpSpPr>
      <p:sp>
        <p:nvSpPr>
          <p:cNvPr id="33" name="Texte du titre"/>
          <p:cNvSpPr txBox="1">
            <a:spLocks noGrp="1"/>
          </p:cNvSpPr>
          <p:nvPr>
            <p:ph type="title"/>
          </p:nvPr>
        </p:nvSpPr>
        <p:spPr>
          <a:xfrm>
            <a:off x="571500" y="3289300"/>
            <a:ext cx="11861800" cy="3175000"/>
          </a:xfrm>
          <a:prstGeom prst="rect">
            <a:avLst/>
          </a:prstGeom>
        </p:spPr>
        <p:txBody>
          <a:bodyPr anchor="ctr"/>
          <a:lstStyle/>
          <a:p>
            <a:r>
              <a:t>Texte du titre</a:t>
            </a:r>
          </a:p>
        </p:txBody>
      </p:sp>
      <p:sp>
        <p:nvSpPr>
          <p:cNvPr id="34"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e">
    <p:spTree>
      <p:nvGrpSpPr>
        <p:cNvPr id="1" name=""/>
        <p:cNvGrpSpPr/>
        <p:nvPr/>
      </p:nvGrpSpPr>
      <p:grpSpPr>
        <a:xfrm>
          <a:off x="0" y="0"/>
          <a:ext cx="0" cy="0"/>
          <a:chOff x="0" y="0"/>
          <a:chExt cx="0" cy="0"/>
        </a:xfrm>
      </p:grpSpPr>
      <p:sp>
        <p:nvSpPr>
          <p:cNvPr id="41" name="Ligne"/>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2" name="Image"/>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43" name="Texte du titre"/>
          <p:cNvSpPr txBox="1">
            <a:spLocks noGrp="1"/>
          </p:cNvSpPr>
          <p:nvPr>
            <p:ph type="title"/>
          </p:nvPr>
        </p:nvSpPr>
        <p:spPr>
          <a:xfrm>
            <a:off x="571500" y="1435100"/>
            <a:ext cx="5334000" cy="3175000"/>
          </a:xfrm>
          <a:prstGeom prst="rect">
            <a:avLst/>
          </a:prstGeom>
        </p:spPr>
        <p:txBody>
          <a:bodyPr/>
          <a:lstStyle/>
          <a:p>
            <a:r>
              <a:t>Texte du titre</a:t>
            </a:r>
          </a:p>
        </p:txBody>
      </p:sp>
      <p:sp>
        <p:nvSpPr>
          <p:cNvPr id="44" name="Texte niveau 1…"/>
          <p:cNvSpPr txBox="1">
            <a:spLocks noGrp="1"/>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mj-lt"/>
                <a:ea typeface="+mj-ea"/>
                <a:cs typeface="+mj-cs"/>
                <a:sym typeface="Helvetica Neue"/>
              </a:defRPr>
            </a:lvl1pPr>
            <a:lvl2pPr marL="0" indent="0">
              <a:spcBef>
                <a:spcPts val="0"/>
              </a:spcBef>
              <a:buSzTx/>
              <a:buFontTx/>
              <a:buNone/>
              <a:defRPr sz="2600">
                <a:latin typeface="+mj-lt"/>
                <a:ea typeface="+mj-ea"/>
                <a:cs typeface="+mj-cs"/>
                <a:sym typeface="Helvetica Neue"/>
              </a:defRPr>
            </a:lvl2pPr>
            <a:lvl3pPr marL="0" indent="0">
              <a:spcBef>
                <a:spcPts val="0"/>
              </a:spcBef>
              <a:buSzTx/>
              <a:buFontTx/>
              <a:buNone/>
              <a:defRPr sz="2600">
                <a:latin typeface="+mj-lt"/>
                <a:ea typeface="+mj-ea"/>
                <a:cs typeface="+mj-cs"/>
                <a:sym typeface="Helvetica Neue"/>
              </a:defRPr>
            </a:lvl3pPr>
            <a:lvl4pPr marL="0" indent="0">
              <a:spcBef>
                <a:spcPts val="0"/>
              </a:spcBef>
              <a:buSzTx/>
              <a:buFontTx/>
              <a:buNone/>
              <a:defRPr sz="2600">
                <a:latin typeface="+mj-lt"/>
                <a:ea typeface="+mj-ea"/>
                <a:cs typeface="+mj-cs"/>
                <a:sym typeface="Helvetica Neue"/>
              </a:defRPr>
            </a:lvl4pPr>
            <a:lvl5pPr marL="0" indent="0">
              <a:spcBef>
                <a:spcPts val="0"/>
              </a:spcBef>
              <a:buSzTx/>
              <a:buFontTx/>
              <a:buNone/>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52" name="Texte du titre"/>
          <p:cNvSpPr txBox="1">
            <a:spLocks noGrp="1"/>
          </p:cNvSpPr>
          <p:nvPr>
            <p:ph type="title"/>
          </p:nvPr>
        </p:nvSpPr>
        <p:spPr>
          <a:prstGeom prst="rect">
            <a:avLst/>
          </a:prstGeom>
        </p:spPr>
        <p:txBody>
          <a:bodyPr/>
          <a:lstStyle/>
          <a:p>
            <a:r>
              <a:t>Texte du titre</a:t>
            </a:r>
          </a:p>
        </p:txBody>
      </p:sp>
      <p:sp>
        <p:nvSpPr>
          <p:cNvPr id="5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60" name="Texte du titre"/>
          <p:cNvSpPr txBox="1">
            <a:spLocks noGrp="1"/>
          </p:cNvSpPr>
          <p:nvPr>
            <p:ph type="title"/>
          </p:nvPr>
        </p:nvSpPr>
        <p:spPr>
          <a:prstGeom prst="rect">
            <a:avLst/>
          </a:prstGeom>
        </p:spPr>
        <p:txBody>
          <a:bodyPr/>
          <a:lstStyle/>
          <a:p>
            <a:r>
              <a:t>Texte du titre</a:t>
            </a:r>
          </a:p>
        </p:txBody>
      </p:sp>
      <p:sp>
        <p:nvSpPr>
          <p:cNvPr id="61"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62"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re, puces et photo">
    <p:spTree>
      <p:nvGrpSpPr>
        <p:cNvPr id="1" name=""/>
        <p:cNvGrpSpPr/>
        <p:nvPr/>
      </p:nvGrpSpPr>
      <p:grpSpPr>
        <a:xfrm>
          <a:off x="0" y="0"/>
          <a:ext cx="0" cy="0"/>
          <a:chOff x="0" y="0"/>
          <a:chExt cx="0" cy="0"/>
        </a:xfrm>
      </p:grpSpPr>
      <p:sp>
        <p:nvSpPr>
          <p:cNvPr id="69" name="Ligne"/>
          <p:cNvSpPr/>
          <p:nvPr/>
        </p:nvSpPr>
        <p:spPr>
          <a:xfrm>
            <a:off x="571500" y="1968500"/>
            <a:ext cx="5073394" cy="133"/>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0" name="Image"/>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71" name="Texte du titre"/>
          <p:cNvSpPr txBox="1">
            <a:spLocks noGrp="1"/>
          </p:cNvSpPr>
          <p:nvPr>
            <p:ph type="title"/>
          </p:nvPr>
        </p:nvSpPr>
        <p:spPr>
          <a:xfrm>
            <a:off x="571500" y="330200"/>
            <a:ext cx="5080000" cy="1397000"/>
          </a:xfrm>
          <a:prstGeom prst="rect">
            <a:avLst/>
          </a:prstGeom>
        </p:spPr>
        <p:txBody>
          <a:bodyPr/>
          <a:lstStyle/>
          <a:p>
            <a:r>
              <a:t>Texte du titre</a:t>
            </a:r>
          </a:p>
        </p:txBody>
      </p:sp>
      <p:sp>
        <p:nvSpPr>
          <p:cNvPr id="72" name="Texte niveau 1…"/>
          <p:cNvSpPr txBox="1">
            <a:spLocks noGrp="1"/>
          </p:cNvSpPr>
          <p:nvPr>
            <p:ph type="body" sz="half" idx="1"/>
          </p:nvPr>
        </p:nvSpPr>
        <p:spPr>
          <a:xfrm>
            <a:off x="571500" y="2222500"/>
            <a:ext cx="5080000" cy="6667500"/>
          </a:xfrm>
          <a:prstGeom prst="rect">
            <a:avLst/>
          </a:prstGeom>
        </p:spPr>
        <p:txBody>
          <a:bodyPr/>
          <a:lstStyle>
            <a:lvl1pPr marL="330200" indent="-330200">
              <a:spcBef>
                <a:spcPts val="3000"/>
              </a:spcBef>
              <a:defRPr sz="2600">
                <a:latin typeface="+mj-lt"/>
                <a:ea typeface="+mj-ea"/>
                <a:cs typeface="+mj-cs"/>
                <a:sym typeface="Helvetica Neue"/>
              </a:defRPr>
            </a:lvl1pPr>
            <a:lvl2pPr marL="660400" indent="-330200">
              <a:spcBef>
                <a:spcPts val="3000"/>
              </a:spcBef>
              <a:defRPr sz="2600">
                <a:latin typeface="+mj-lt"/>
                <a:ea typeface="+mj-ea"/>
                <a:cs typeface="+mj-cs"/>
                <a:sym typeface="Helvetica Neue"/>
              </a:defRPr>
            </a:lvl2pPr>
            <a:lvl3pPr marL="990600" indent="-330200">
              <a:spcBef>
                <a:spcPts val="3000"/>
              </a:spcBef>
              <a:defRPr sz="2600">
                <a:latin typeface="+mj-lt"/>
                <a:ea typeface="+mj-ea"/>
                <a:cs typeface="+mj-cs"/>
                <a:sym typeface="Helvetica Neue"/>
              </a:defRPr>
            </a:lvl3pPr>
            <a:lvl4pPr marL="1320800" indent="-330200">
              <a:spcBef>
                <a:spcPts val="3000"/>
              </a:spcBef>
              <a:defRPr sz="2600">
                <a:latin typeface="+mj-lt"/>
                <a:ea typeface="+mj-ea"/>
                <a:cs typeface="+mj-cs"/>
                <a:sym typeface="Helvetica Neue"/>
              </a:defRPr>
            </a:lvl4pPr>
            <a:lvl5pPr marL="1651000" indent="-330200">
              <a:spcBef>
                <a:spcPts val="3000"/>
              </a:spcBef>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73" name="Numéro de diapositive"/>
          <p:cNvSpPr txBox="1">
            <a:spLocks noGrp="1"/>
          </p:cNvSpPr>
          <p:nvPr>
            <p:ph type="sldNum" sz="quarter" idx="2"/>
          </p:nvPr>
        </p:nvSpPr>
        <p:spPr>
          <a:xfrm>
            <a:off x="510743" y="9199778"/>
            <a:ext cx="312014" cy="299822"/>
          </a:xfrm>
          <a:prstGeom prst="rect">
            <a:avLst/>
          </a:prstGeom>
        </p:spPr>
        <p:txBody>
          <a:bodyPr/>
          <a:lstStyle>
            <a:lvl1pPr algn="l"/>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uces">
    <p:spTree>
      <p:nvGrpSpPr>
        <p:cNvPr id="1" name=""/>
        <p:cNvGrpSpPr/>
        <p:nvPr/>
      </p:nvGrpSpPr>
      <p:grpSpPr>
        <a:xfrm>
          <a:off x="0" y="0"/>
          <a:ext cx="0" cy="0"/>
          <a:chOff x="0" y="0"/>
          <a:chExt cx="0" cy="0"/>
        </a:xfrm>
      </p:grpSpPr>
      <p:sp>
        <p:nvSpPr>
          <p:cNvPr id="80" name="Texte niveau 1…"/>
          <p:cNvSpPr txBox="1">
            <a:spLocks noGrp="1"/>
          </p:cNvSpPr>
          <p:nvPr>
            <p:ph type="body" idx="1"/>
          </p:nvPr>
        </p:nvSpPr>
        <p:spPr>
          <a:xfrm>
            <a:off x="889000" y="889000"/>
            <a:ext cx="11214100" cy="79629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8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 photos">
    <p:spTree>
      <p:nvGrpSpPr>
        <p:cNvPr id="1" name=""/>
        <p:cNvGrpSpPr/>
        <p:nvPr/>
      </p:nvGrpSpPr>
      <p:grpSpPr>
        <a:xfrm>
          <a:off x="0" y="0"/>
          <a:ext cx="0" cy="0"/>
          <a:chOff x="0" y="0"/>
          <a:chExt cx="0" cy="0"/>
        </a:xfrm>
      </p:grpSpPr>
      <p:sp>
        <p:nvSpPr>
          <p:cNvPr id="88" name="Ligne"/>
          <p:cNvSpPr/>
          <p:nvPr/>
        </p:nvSpPr>
        <p:spPr>
          <a:xfrm flipH="1">
            <a:off x="9055098" y="508000"/>
            <a:ext cx="128" cy="797563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9" name="Ligne"/>
          <p:cNvSpPr/>
          <p:nvPr/>
        </p:nvSpPr>
        <p:spPr>
          <a:xfrm>
            <a:off x="9055096" y="4464050"/>
            <a:ext cx="3448503" cy="5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90" name="Image"/>
          <p:cNvSpPr>
            <a:spLocks noGrp="1"/>
          </p:cNvSpPr>
          <p:nvPr>
            <p:ph type="pic" sz="quarter" idx="13"/>
          </p:nvPr>
        </p:nvSpPr>
        <p:spPr>
          <a:xfrm>
            <a:off x="9220200" y="4622800"/>
            <a:ext cx="3276600" cy="3860800"/>
          </a:xfrm>
          <a:prstGeom prst="rect">
            <a:avLst/>
          </a:prstGeom>
        </p:spPr>
        <p:txBody>
          <a:bodyPr lIns="91439" tIns="45719" rIns="91439" bIns="45719">
            <a:noAutofit/>
          </a:bodyPr>
          <a:lstStyle/>
          <a:p>
            <a:endParaRPr/>
          </a:p>
        </p:txBody>
      </p:sp>
      <p:sp>
        <p:nvSpPr>
          <p:cNvPr id="91" name="Image"/>
          <p:cNvSpPr>
            <a:spLocks noGrp="1"/>
          </p:cNvSpPr>
          <p:nvPr>
            <p:ph type="pic" sz="quarter" idx="14"/>
          </p:nvPr>
        </p:nvSpPr>
        <p:spPr>
          <a:xfrm>
            <a:off x="9220200" y="508000"/>
            <a:ext cx="3276600" cy="3797300"/>
          </a:xfrm>
          <a:prstGeom prst="rect">
            <a:avLst/>
          </a:prstGeom>
        </p:spPr>
        <p:txBody>
          <a:bodyPr lIns="91439" tIns="45719" rIns="91439" bIns="45719">
            <a:noAutofit/>
          </a:bodyPr>
          <a:lstStyle/>
          <a:p>
            <a:endParaRPr/>
          </a:p>
        </p:txBody>
      </p:sp>
      <p:sp>
        <p:nvSpPr>
          <p:cNvPr id="92" name="Image"/>
          <p:cNvSpPr>
            <a:spLocks noGrp="1"/>
          </p:cNvSpPr>
          <p:nvPr>
            <p:ph type="pic" idx="15"/>
          </p:nvPr>
        </p:nvSpPr>
        <p:spPr>
          <a:xfrm>
            <a:off x="520700" y="508000"/>
            <a:ext cx="8369300" cy="7975600"/>
          </a:xfrm>
          <a:prstGeom prst="rect">
            <a:avLst/>
          </a:prstGeom>
        </p:spPr>
        <p:txBody>
          <a:bodyPr lIns="91439" tIns="45719" rIns="91439" bIns="45719">
            <a:noAutofit/>
          </a:bodyPr>
          <a:lstStyle/>
          <a:p>
            <a:endParaRPr/>
          </a:p>
        </p:txBody>
      </p:sp>
      <p:sp>
        <p:nvSpPr>
          <p:cNvPr id="93" name="Texte niveau 1…"/>
          <p:cNvSpPr txBox="1">
            <a:spLocks noGrp="1"/>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mj-lt"/>
                <a:ea typeface="+mj-ea"/>
                <a:cs typeface="+mj-cs"/>
                <a:sym typeface="Helvetica Neue"/>
              </a:defRPr>
            </a:lvl1pPr>
            <a:lvl2pPr marL="0" indent="0">
              <a:spcBef>
                <a:spcPts val="0"/>
              </a:spcBef>
              <a:buSzTx/>
              <a:buFontTx/>
              <a:buNone/>
              <a:defRPr sz="2600">
                <a:latin typeface="+mj-lt"/>
                <a:ea typeface="+mj-ea"/>
                <a:cs typeface="+mj-cs"/>
                <a:sym typeface="Helvetica Neue"/>
              </a:defRPr>
            </a:lvl2pPr>
            <a:lvl3pPr marL="0" indent="0">
              <a:spcBef>
                <a:spcPts val="0"/>
              </a:spcBef>
              <a:buSzTx/>
              <a:buFontTx/>
              <a:buNone/>
              <a:defRPr sz="2600">
                <a:latin typeface="+mj-lt"/>
                <a:ea typeface="+mj-ea"/>
                <a:cs typeface="+mj-cs"/>
                <a:sym typeface="Helvetica Neue"/>
              </a:defRPr>
            </a:lvl3pPr>
            <a:lvl4pPr marL="0" indent="0">
              <a:spcBef>
                <a:spcPts val="0"/>
              </a:spcBef>
              <a:buSzTx/>
              <a:buFontTx/>
              <a:buNone/>
              <a:defRPr sz="2600">
                <a:latin typeface="+mj-lt"/>
                <a:ea typeface="+mj-ea"/>
                <a:cs typeface="+mj-cs"/>
                <a:sym typeface="Helvetica Neue"/>
              </a:defRPr>
            </a:lvl4pPr>
            <a:lvl5pPr marL="0" indent="0">
              <a:spcBef>
                <a:spcPts val="0"/>
              </a:spcBef>
              <a:buSzTx/>
              <a:buFontTx/>
              <a:buNone/>
              <a:defRPr sz="2600">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94"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gne"/>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 name="Texte du titre"/>
          <p:cNvSpPr txBox="1">
            <a:spLocks noGrp="1"/>
          </p:cNvSpPr>
          <p:nvPr>
            <p:ph type="title"/>
          </p:nvPr>
        </p:nvSpPr>
        <p:spPr>
          <a:xfrm>
            <a:off x="571500" y="330200"/>
            <a:ext cx="11861800" cy="139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Texte du titre</a:t>
            </a:r>
          </a:p>
        </p:txBody>
      </p:sp>
      <p:sp>
        <p:nvSpPr>
          <p:cNvPr id="4" name="Texte niveau 1…"/>
          <p:cNvSpPr txBox="1">
            <a:spLocks noGrp="1"/>
          </p:cNvSpPr>
          <p:nvPr>
            <p:ph type="body" idx="1"/>
          </p:nvPr>
        </p:nvSpPr>
        <p:spPr>
          <a:xfrm>
            <a:off x="571500" y="2222500"/>
            <a:ext cx="11861800" cy="666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txBox="1">
            <a:spLocks noGrp="1"/>
          </p:cNvSpPr>
          <p:nvPr>
            <p:ph type="sldNum" sz="quarter" idx="2"/>
          </p:nvPr>
        </p:nvSpPr>
        <p:spPr>
          <a:xfrm>
            <a:off x="12268199" y="9199778"/>
            <a:ext cx="312015" cy="299822"/>
          </a:xfrm>
          <a:prstGeom prst="rect">
            <a:avLst/>
          </a:prstGeom>
          <a:ln w="12700">
            <a:miter lim="400000"/>
          </a:ln>
        </p:spPr>
        <p:txBody>
          <a:bodyPr wrap="none" lIns="50800" tIns="50800" rIns="50800" bIns="50800" anchor="b">
            <a:spAutoFit/>
          </a:bodyPr>
          <a:lstStyle>
            <a:lvl1pPr algn="r">
              <a:defRPr sz="1400">
                <a:latin typeface="+mj-lt"/>
                <a:ea typeface="+mj-ea"/>
                <a:cs typeface="+mj-cs"/>
                <a:sym typeface="Helvetica Neue"/>
              </a:defRPr>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1pPr>
      <a:lvl2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2pPr>
      <a:lvl3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3pPr>
      <a:lvl4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4pPr>
      <a:lvl5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5pPr>
      <a:lvl6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6pPr>
      <a:lvl7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7pPr>
      <a:lvl8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8pPr>
      <a:lvl9pPr marL="0" marR="0" indent="0" algn="l"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j-lt"/>
          <a:ea typeface="+mj-ea"/>
          <a:cs typeface="+mj-cs"/>
          <a:sym typeface="Helvetica Neue"/>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tiff"/><Relationship Id="rId3" Type="http://schemas.openxmlformats.org/officeDocument/2006/relationships/hyperlink" Target="https://webmail1p.orange.fr/webmail/fr_FR/read.html?FOLDER=SF_INBOX&amp;IDMSG=74585&amp;check=&amp;SORTBY=1" TargetMode="External"/><Relationship Id="rId7" Type="http://schemas.openxmlformats.org/officeDocument/2006/relationships/image" Target="../media/image4.pn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15.tiff"/><Relationship Id="rId5" Type="http://schemas.openxmlformats.org/officeDocument/2006/relationships/image" Target="../media/image2.png"/><Relationship Id="rId15" Type="http://schemas.openxmlformats.org/officeDocument/2006/relationships/image" Target="../media/image19.tiff"/><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8.tiff"/></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44243" y="-38252"/>
            <a:ext cx="13093286" cy="9830104"/>
          </a:xfrm>
          <a:prstGeom prst="rect">
            <a:avLst/>
          </a:prstGeom>
          <a:solidFill>
            <a:srgbClr val="011993"/>
          </a:solidFill>
          <a:ln w="12700">
            <a:miter lim="400000"/>
          </a:ln>
        </p:spPr>
        <p:txBody>
          <a:bodyPr lIns="50800" tIns="50800" rIns="50800" bIns="50800" anchor="ctr"/>
          <a:lstStyle/>
          <a:p>
            <a:endParaRPr lang="fr-FR" b="1" dirty="0">
              <a:solidFill>
                <a:schemeClr val="bg1"/>
              </a:solidFill>
            </a:endParaRPr>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139" name="Rectangle"/>
          <p:cNvGrpSpPr/>
          <p:nvPr/>
        </p:nvGrpSpPr>
        <p:grpSpPr>
          <a:xfrm rot="21360000">
            <a:off x="3685424" y="229166"/>
            <a:ext cx="6672096" cy="2909804"/>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3760546" y="754514"/>
            <a:ext cx="6498988" cy="2098215"/>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93375" y="7540381"/>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3352455" y="7540381"/>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899603" y="7475304"/>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6180549" y="7467627"/>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8646214" y="7467627"/>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10530079" y="7459178"/>
            <a:ext cx="883275" cy="883275"/>
          </a:xfrm>
          <a:prstGeom prst="rect">
            <a:avLst/>
          </a:prstGeom>
          <a:ln w="12700">
            <a:miter lim="400000"/>
          </a:ln>
        </p:spPr>
      </p:pic>
      <p:sp>
        <p:nvSpPr>
          <p:cNvPr id="25" name="ZoneTexte 24"/>
          <p:cNvSpPr txBox="1"/>
          <p:nvPr/>
        </p:nvSpPr>
        <p:spPr>
          <a:xfrm>
            <a:off x="2829992" y="3479615"/>
            <a:ext cx="8928992" cy="3118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4400" b="1" dirty="0">
                <a:solidFill>
                  <a:schemeClr val="bg1"/>
                </a:solidFill>
              </a:rPr>
              <a:t>CR Visio  du 30 avril 2020</a:t>
            </a:r>
          </a:p>
          <a:p>
            <a:pPr algn="l"/>
            <a:r>
              <a:rPr lang="fr-FR" sz="4400" b="1" dirty="0">
                <a:solidFill>
                  <a:schemeClr val="bg1"/>
                </a:solidFill>
              </a:rPr>
              <a:t>Présents : </a:t>
            </a:r>
          </a:p>
          <a:p>
            <a:pPr algn="l"/>
            <a:r>
              <a:rPr lang="fr-FR" b="1" dirty="0">
                <a:solidFill>
                  <a:schemeClr val="bg1"/>
                </a:solidFill>
              </a:rPr>
              <a:t>Michel M – Alain – Olivier - Guillaume – Nathalie – Florian B – Julien </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3"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4"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5"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6"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7"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100797"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9"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7" cstate="print"/>
          <a:srcRect l="7048" t="1406"/>
          <a:stretch>
            <a:fillRect/>
          </a:stretch>
        </p:blipFill>
        <p:spPr>
          <a:xfrm rot="21360000">
            <a:off x="4309942" y="448784"/>
            <a:ext cx="5221260" cy="1323124"/>
          </a:xfrm>
          <a:prstGeom prst="rect">
            <a:avLst/>
          </a:prstGeom>
          <a:ln w="12700">
            <a:miter lim="400000"/>
          </a:ln>
        </p:spPr>
      </p:pic>
      <p:pic>
        <p:nvPicPr>
          <p:cNvPr id="142" name="Image" descr="Image"/>
          <p:cNvPicPr>
            <a:picLocks noChangeAspect="1"/>
          </p:cNvPicPr>
          <p:nvPr/>
        </p:nvPicPr>
        <p:blipFill>
          <a:blip r:embed="rId10" cstate="print"/>
          <a:stretch>
            <a:fillRect/>
          </a:stretch>
        </p:blipFill>
        <p:spPr>
          <a:xfrm>
            <a:off x="1677864" y="7757120"/>
            <a:ext cx="1114575" cy="720870"/>
          </a:xfrm>
          <a:prstGeom prst="rect">
            <a:avLst/>
          </a:prstGeom>
          <a:ln w="12700">
            <a:miter lim="400000"/>
          </a:ln>
        </p:spPr>
      </p:pic>
      <p:pic>
        <p:nvPicPr>
          <p:cNvPr id="143" name="Image" descr="Image"/>
          <p:cNvPicPr>
            <a:picLocks noChangeAspect="1"/>
          </p:cNvPicPr>
          <p:nvPr/>
        </p:nvPicPr>
        <p:blipFill>
          <a:blip r:embed="rId11" cstate="print"/>
          <a:stretch>
            <a:fillRect/>
          </a:stretch>
        </p:blipFill>
        <p:spPr>
          <a:xfrm>
            <a:off x="3334048" y="7829128"/>
            <a:ext cx="1003673" cy="720870"/>
          </a:xfrm>
          <a:prstGeom prst="rect">
            <a:avLst/>
          </a:prstGeom>
          <a:ln w="12700">
            <a:miter lim="400000"/>
          </a:ln>
        </p:spPr>
      </p:pic>
      <p:pic>
        <p:nvPicPr>
          <p:cNvPr id="144" name="Image" descr="Image"/>
          <p:cNvPicPr>
            <a:picLocks noChangeAspect="1"/>
          </p:cNvPicPr>
          <p:nvPr/>
        </p:nvPicPr>
        <p:blipFill>
          <a:blip r:embed="rId12" cstate="print"/>
          <a:stretch>
            <a:fillRect/>
          </a:stretch>
        </p:blipFill>
        <p:spPr>
          <a:xfrm>
            <a:off x="4918224" y="7757120"/>
            <a:ext cx="798915" cy="798915"/>
          </a:xfrm>
          <a:prstGeom prst="rect">
            <a:avLst/>
          </a:prstGeom>
          <a:ln w="12700">
            <a:miter lim="400000"/>
          </a:ln>
        </p:spPr>
      </p:pic>
      <p:pic>
        <p:nvPicPr>
          <p:cNvPr id="145" name="Image" descr="Image"/>
          <p:cNvPicPr>
            <a:picLocks noChangeAspect="1"/>
          </p:cNvPicPr>
          <p:nvPr/>
        </p:nvPicPr>
        <p:blipFill>
          <a:blip r:embed="rId13" cstate="print"/>
          <a:stretch>
            <a:fillRect/>
          </a:stretch>
        </p:blipFill>
        <p:spPr>
          <a:xfrm>
            <a:off x="6142360" y="7685112"/>
            <a:ext cx="1983633" cy="835440"/>
          </a:xfrm>
          <a:prstGeom prst="rect">
            <a:avLst/>
          </a:prstGeom>
          <a:ln w="12700">
            <a:miter lim="400000"/>
          </a:ln>
        </p:spPr>
      </p:pic>
      <p:pic>
        <p:nvPicPr>
          <p:cNvPr id="146" name="Image" descr="Image"/>
          <p:cNvPicPr>
            <a:picLocks noChangeAspect="1"/>
          </p:cNvPicPr>
          <p:nvPr/>
        </p:nvPicPr>
        <p:blipFill>
          <a:blip r:embed="rId14" cstate="print"/>
          <a:srcRect t="20390" b="20390"/>
          <a:stretch>
            <a:fillRect/>
          </a:stretch>
        </p:blipFill>
        <p:spPr>
          <a:xfrm>
            <a:off x="8662640" y="7613104"/>
            <a:ext cx="1463214" cy="866497"/>
          </a:xfrm>
          <a:prstGeom prst="rect">
            <a:avLst/>
          </a:prstGeom>
          <a:ln w="12700">
            <a:miter lim="400000"/>
          </a:ln>
        </p:spPr>
      </p:pic>
      <p:pic>
        <p:nvPicPr>
          <p:cNvPr id="147" name="Image" descr="Image"/>
          <p:cNvPicPr>
            <a:picLocks noChangeAspect="1"/>
          </p:cNvPicPr>
          <p:nvPr/>
        </p:nvPicPr>
        <p:blipFill>
          <a:blip r:embed="rId15" cstate="print"/>
          <a:stretch>
            <a:fillRect/>
          </a:stretch>
        </p:blipFill>
        <p:spPr>
          <a:xfrm>
            <a:off x="10606856" y="7685112"/>
            <a:ext cx="883275" cy="883275"/>
          </a:xfrm>
          <a:prstGeom prst="rect">
            <a:avLst/>
          </a:prstGeom>
          <a:ln w="12700">
            <a:miter lim="400000"/>
          </a:ln>
        </p:spPr>
      </p:pic>
      <p:sp>
        <p:nvSpPr>
          <p:cNvPr id="24" name="ZoneTexte 23"/>
          <p:cNvSpPr txBox="1"/>
          <p:nvPr/>
        </p:nvSpPr>
        <p:spPr>
          <a:xfrm>
            <a:off x="0" y="1793048"/>
            <a:ext cx="13004800" cy="5871043"/>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dirty="0">
                <a:solidFill>
                  <a:srgbClr val="FF0000"/>
                </a:solidFill>
                <a:effectLst>
                  <a:outerShdw blurRad="38100" dist="38100" dir="2700000" algn="tl">
                    <a:srgbClr val="000000">
                      <a:alpha val="43137"/>
                    </a:srgbClr>
                  </a:outerShdw>
                </a:effectLst>
              </a:rPr>
              <a:t>                   </a:t>
            </a:r>
            <a:r>
              <a:rPr lang="fr-FR" sz="4000" b="1" dirty="0">
                <a:solidFill>
                  <a:srgbClr val="FF0000"/>
                </a:solidFill>
                <a:effectLst>
                  <a:outerShdw blurRad="38100" dist="38100" dir="2700000" algn="tl">
                    <a:srgbClr val="000000">
                      <a:alpha val="43137"/>
                    </a:srgbClr>
                  </a:outerShdw>
                </a:effectLst>
              </a:rPr>
              <a:t>Message à communiquer </a:t>
            </a:r>
            <a:br>
              <a:rPr lang="fr-FR" sz="3000" b="1" dirty="0">
                <a:solidFill>
                  <a:srgbClr val="0070C0"/>
                </a:solidFill>
              </a:rPr>
            </a:br>
            <a:r>
              <a:rPr lang="fr-FR" sz="2600" b="1" dirty="0">
                <a:solidFill>
                  <a:srgbClr val="FF0000"/>
                </a:solidFill>
                <a:latin typeface="Arial Black"/>
              </a:rPr>
              <a:t>► </a:t>
            </a:r>
            <a:r>
              <a:rPr lang="fr-FR" sz="2400" dirty="0">
                <a:solidFill>
                  <a:schemeClr val="tx1"/>
                </a:solidFill>
                <a:latin typeface="Arial" pitchFamily="34" charset="0"/>
                <a:cs typeface="Arial" pitchFamily="34" charset="0"/>
              </a:rPr>
              <a:t>Beaucoup de messages sur le site du comité et Nathalie envoi des mails aux correspondants de club </a:t>
            </a:r>
          </a:p>
          <a:p>
            <a:pPr algn="l"/>
            <a:r>
              <a:rPr lang="fr-FR" sz="2400" b="1" dirty="0">
                <a:solidFill>
                  <a:srgbClr val="FF0000"/>
                </a:solidFill>
                <a:latin typeface="Arial Black"/>
              </a:rPr>
              <a:t>► </a:t>
            </a:r>
            <a:r>
              <a:rPr lang="fr-FR" sz="2400" dirty="0">
                <a:solidFill>
                  <a:schemeClr val="tx1"/>
                </a:solidFill>
                <a:latin typeface="Arial" pitchFamily="34" charset="0"/>
                <a:cs typeface="Arial" pitchFamily="34" charset="0"/>
              </a:rPr>
              <a:t>Calendrier des prochaines échéances : </a:t>
            </a:r>
          </a:p>
          <a:p>
            <a:pPr algn="l">
              <a:buFontTx/>
              <a:buChar char="-"/>
            </a:pPr>
            <a:r>
              <a:rPr lang="fr-FR" sz="2400" dirty="0">
                <a:solidFill>
                  <a:schemeClr val="tx1"/>
                </a:solidFill>
                <a:latin typeface="Arial" pitchFamily="34" charset="0"/>
                <a:cs typeface="Arial" pitchFamily="34" charset="0"/>
              </a:rPr>
              <a:t>   AG le 04 septembre 2020</a:t>
            </a:r>
          </a:p>
          <a:p>
            <a:pPr algn="l">
              <a:buFontTx/>
              <a:buChar char="-"/>
            </a:pPr>
            <a:r>
              <a:rPr lang="fr-FR" sz="2400" dirty="0">
                <a:solidFill>
                  <a:schemeClr val="tx1"/>
                </a:solidFill>
                <a:latin typeface="Arial" pitchFamily="34" charset="0"/>
                <a:cs typeface="Arial" pitchFamily="34" charset="0"/>
              </a:rPr>
              <a:t>   Soirée des mérites le 10 septembre </a:t>
            </a:r>
          </a:p>
          <a:p>
            <a:pPr algn="l">
              <a:buFontTx/>
              <a:buChar char="-"/>
            </a:pPr>
            <a:r>
              <a:rPr lang="fr-FR" sz="2400" dirty="0">
                <a:solidFill>
                  <a:schemeClr val="tx1"/>
                </a:solidFill>
                <a:latin typeface="Arial" pitchFamily="34" charset="0"/>
                <a:cs typeface="Arial" pitchFamily="34" charset="0"/>
              </a:rPr>
              <a:t>   Réunion de rentrée le lundi 14 septembre</a:t>
            </a:r>
            <a:endParaRPr lang="fr-FR" sz="2400" b="1" dirty="0">
              <a:solidFill>
                <a:schemeClr val="tx1"/>
              </a:solidFill>
            </a:endParaRPr>
          </a:p>
          <a:p>
            <a:pPr algn="l"/>
            <a:r>
              <a:rPr lang="fr-FR" sz="2400" dirty="0">
                <a:solidFill>
                  <a:srgbClr val="FF0000"/>
                </a:solidFill>
                <a:latin typeface="Arial Black"/>
              </a:rPr>
              <a:t>►</a:t>
            </a:r>
            <a:r>
              <a:rPr lang="fr-FR" sz="2400" dirty="0">
                <a:solidFill>
                  <a:schemeClr val="tx1"/>
                </a:solidFill>
                <a:latin typeface="Arial Black"/>
              </a:rPr>
              <a:t> </a:t>
            </a:r>
            <a:r>
              <a:rPr lang="fr-FR" sz="2400" dirty="0">
                <a:solidFill>
                  <a:schemeClr val="tx1"/>
                </a:solidFill>
                <a:latin typeface="Arial" pitchFamily="34" charset="0"/>
                <a:cs typeface="Arial" pitchFamily="34" charset="0"/>
              </a:rPr>
              <a:t>Documents de ré affiliation à renvoyer à Nathalie </a:t>
            </a:r>
            <a:br>
              <a:rPr lang="fr-FR" sz="2400" dirty="0">
                <a:solidFill>
                  <a:srgbClr val="0070C0"/>
                </a:solidFill>
              </a:rPr>
            </a:br>
            <a:r>
              <a:rPr lang="fr-FR" sz="2400" dirty="0">
                <a:solidFill>
                  <a:srgbClr val="FF0000"/>
                </a:solidFill>
                <a:latin typeface="Arial Black"/>
              </a:rPr>
              <a:t>►</a:t>
            </a:r>
            <a:r>
              <a:rPr lang="fr-FR" sz="2400" dirty="0">
                <a:solidFill>
                  <a:srgbClr val="0070C0"/>
                </a:solidFill>
                <a:latin typeface="Arial Black"/>
              </a:rPr>
              <a:t> </a:t>
            </a:r>
            <a:r>
              <a:rPr lang="fr-FR" sz="2400" dirty="0">
                <a:solidFill>
                  <a:schemeClr val="tx1"/>
                </a:solidFill>
                <a:latin typeface="Arial" pitchFamily="34" charset="0"/>
                <a:cs typeface="Arial" pitchFamily="34" charset="0"/>
              </a:rPr>
              <a:t>Engagement des équipes senior pour le 31 aout( de la pré région à la D4 et pour les D5 et vétéran à donner à la réunion de rentrée  </a:t>
            </a:r>
            <a:br>
              <a:rPr lang="fr-FR" sz="2400" b="1" dirty="0">
                <a:solidFill>
                  <a:srgbClr val="0070C0"/>
                </a:solidFill>
              </a:rPr>
            </a:br>
            <a:r>
              <a:rPr lang="fr-FR" sz="2400" b="1" dirty="0">
                <a:solidFill>
                  <a:srgbClr val="FF0000"/>
                </a:solidFill>
                <a:latin typeface="Arial Black"/>
              </a:rPr>
              <a:t>►</a:t>
            </a:r>
            <a:r>
              <a:rPr lang="fr-FR" sz="2400" b="1" dirty="0">
                <a:solidFill>
                  <a:srgbClr val="0070C0"/>
                </a:solidFill>
                <a:latin typeface="Arial Black"/>
              </a:rPr>
              <a:t> </a:t>
            </a:r>
            <a:r>
              <a:rPr lang="fr-FR" sz="2400" dirty="0">
                <a:solidFill>
                  <a:schemeClr val="tx1"/>
                </a:solidFill>
                <a:latin typeface="Arial" pitchFamily="34" charset="0"/>
                <a:cs typeface="Arial" pitchFamily="34" charset="0"/>
              </a:rPr>
              <a:t>Avez  vous garder un lien avec vos adhérents ?</a:t>
            </a:r>
          </a:p>
          <a:p>
            <a:pPr algn="l"/>
            <a:r>
              <a:rPr lang="fr-FR" sz="2400" b="1" dirty="0">
                <a:solidFill>
                  <a:srgbClr val="FF0000"/>
                </a:solidFill>
                <a:latin typeface="Arial Black"/>
              </a:rPr>
              <a:t>► </a:t>
            </a:r>
            <a:r>
              <a:rPr lang="fr-FR" sz="2400" dirty="0">
                <a:solidFill>
                  <a:schemeClr val="tx1"/>
                </a:solidFill>
                <a:latin typeface="Arial" pitchFamily="34" charset="0"/>
                <a:cs typeface="Arial" pitchFamily="34" charset="0"/>
              </a:rPr>
              <a:t>Quelles actions avez-vous mises en œuvre pour maintenir ce lien avec vos licenciés </a:t>
            </a:r>
          </a:p>
          <a:p>
            <a:pPr algn="l"/>
            <a:r>
              <a:rPr lang="fr-FR" sz="2400" b="1" dirty="0">
                <a:solidFill>
                  <a:srgbClr val="FF0000"/>
                </a:solidFill>
                <a:latin typeface="Arial Black"/>
              </a:rPr>
              <a:t>► </a:t>
            </a:r>
            <a:r>
              <a:rPr lang="fr-FR" sz="2400" dirty="0">
                <a:solidFill>
                  <a:schemeClr val="tx1"/>
                </a:solidFill>
                <a:latin typeface="Arial" pitchFamily="34" charset="0"/>
                <a:cs typeface="Arial" pitchFamily="34" charset="0"/>
              </a:rPr>
              <a:t>Quelles seront vos prochaines actions pour les faire revenir aux clubs ?</a:t>
            </a:r>
          </a:p>
          <a:p>
            <a:pPr algn="l"/>
            <a:endParaRPr lang="fr-FR" sz="2600" dirty="0">
              <a:solidFill>
                <a:schemeClr val="tx1"/>
              </a:solidFill>
              <a:latin typeface="Arial" pitchFamily="34" charset="0"/>
              <a:cs typeface="Arial" pitchFamily="34" charset="0"/>
            </a:endParaRPr>
          </a:p>
          <a:p>
            <a:pPr algn="l"/>
            <a:br>
              <a:rPr lang="fr-FR" sz="3000" b="1" dirty="0">
                <a:solidFill>
                  <a:srgbClr val="0070C0"/>
                </a:solidFill>
              </a:rPr>
            </a:br>
            <a:endParaRPr kumimoji="0" lang="fr-FR" sz="32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0" y="268288"/>
            <a:ext cx="3910112"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30 avril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3"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4"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5"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6"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7"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100797"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9"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7" cstate="print"/>
          <a:srcRect l="7048" t="1406"/>
          <a:stretch>
            <a:fillRect/>
          </a:stretch>
        </p:blipFill>
        <p:spPr>
          <a:xfrm rot="21360000">
            <a:off x="4309942" y="448784"/>
            <a:ext cx="5221260" cy="1323124"/>
          </a:xfrm>
          <a:prstGeom prst="rect">
            <a:avLst/>
          </a:prstGeom>
          <a:ln w="12700">
            <a:miter lim="400000"/>
          </a:ln>
        </p:spPr>
      </p:pic>
      <p:pic>
        <p:nvPicPr>
          <p:cNvPr id="142" name="Image" descr="Image"/>
          <p:cNvPicPr>
            <a:picLocks noChangeAspect="1"/>
          </p:cNvPicPr>
          <p:nvPr/>
        </p:nvPicPr>
        <p:blipFill>
          <a:blip r:embed="rId10" cstate="print"/>
          <a:stretch>
            <a:fillRect/>
          </a:stretch>
        </p:blipFill>
        <p:spPr>
          <a:xfrm>
            <a:off x="1677864" y="7757120"/>
            <a:ext cx="1114575" cy="720870"/>
          </a:xfrm>
          <a:prstGeom prst="rect">
            <a:avLst/>
          </a:prstGeom>
          <a:ln w="12700">
            <a:miter lim="400000"/>
          </a:ln>
        </p:spPr>
      </p:pic>
      <p:pic>
        <p:nvPicPr>
          <p:cNvPr id="143" name="Image" descr="Image"/>
          <p:cNvPicPr>
            <a:picLocks noChangeAspect="1"/>
          </p:cNvPicPr>
          <p:nvPr/>
        </p:nvPicPr>
        <p:blipFill>
          <a:blip r:embed="rId11" cstate="print"/>
          <a:stretch>
            <a:fillRect/>
          </a:stretch>
        </p:blipFill>
        <p:spPr>
          <a:xfrm>
            <a:off x="3334048" y="7829128"/>
            <a:ext cx="1003673" cy="720870"/>
          </a:xfrm>
          <a:prstGeom prst="rect">
            <a:avLst/>
          </a:prstGeom>
          <a:ln w="12700">
            <a:miter lim="400000"/>
          </a:ln>
        </p:spPr>
      </p:pic>
      <p:pic>
        <p:nvPicPr>
          <p:cNvPr id="144" name="Image" descr="Image"/>
          <p:cNvPicPr>
            <a:picLocks noChangeAspect="1"/>
          </p:cNvPicPr>
          <p:nvPr/>
        </p:nvPicPr>
        <p:blipFill>
          <a:blip r:embed="rId12" cstate="print"/>
          <a:stretch>
            <a:fillRect/>
          </a:stretch>
        </p:blipFill>
        <p:spPr>
          <a:xfrm>
            <a:off x="4918224" y="7757120"/>
            <a:ext cx="798915" cy="798915"/>
          </a:xfrm>
          <a:prstGeom prst="rect">
            <a:avLst/>
          </a:prstGeom>
          <a:ln w="12700">
            <a:miter lim="400000"/>
          </a:ln>
        </p:spPr>
      </p:pic>
      <p:pic>
        <p:nvPicPr>
          <p:cNvPr id="145" name="Image" descr="Image"/>
          <p:cNvPicPr>
            <a:picLocks noChangeAspect="1"/>
          </p:cNvPicPr>
          <p:nvPr/>
        </p:nvPicPr>
        <p:blipFill>
          <a:blip r:embed="rId13" cstate="print"/>
          <a:stretch>
            <a:fillRect/>
          </a:stretch>
        </p:blipFill>
        <p:spPr>
          <a:xfrm>
            <a:off x="6142360" y="7685112"/>
            <a:ext cx="1983633" cy="835440"/>
          </a:xfrm>
          <a:prstGeom prst="rect">
            <a:avLst/>
          </a:prstGeom>
          <a:ln w="12700">
            <a:miter lim="400000"/>
          </a:ln>
        </p:spPr>
      </p:pic>
      <p:pic>
        <p:nvPicPr>
          <p:cNvPr id="146" name="Image" descr="Image"/>
          <p:cNvPicPr>
            <a:picLocks noChangeAspect="1"/>
          </p:cNvPicPr>
          <p:nvPr/>
        </p:nvPicPr>
        <p:blipFill>
          <a:blip r:embed="rId14" cstate="print"/>
          <a:srcRect t="20390" b="20390"/>
          <a:stretch>
            <a:fillRect/>
          </a:stretch>
        </p:blipFill>
        <p:spPr>
          <a:xfrm>
            <a:off x="8662640" y="7613104"/>
            <a:ext cx="1463214" cy="866497"/>
          </a:xfrm>
          <a:prstGeom prst="rect">
            <a:avLst/>
          </a:prstGeom>
          <a:ln w="12700">
            <a:miter lim="400000"/>
          </a:ln>
        </p:spPr>
      </p:pic>
      <p:pic>
        <p:nvPicPr>
          <p:cNvPr id="147" name="Image" descr="Image"/>
          <p:cNvPicPr>
            <a:picLocks noChangeAspect="1"/>
          </p:cNvPicPr>
          <p:nvPr/>
        </p:nvPicPr>
        <p:blipFill>
          <a:blip r:embed="rId15" cstate="print"/>
          <a:stretch>
            <a:fillRect/>
          </a:stretch>
        </p:blipFill>
        <p:spPr>
          <a:xfrm>
            <a:off x="10606856" y="7685112"/>
            <a:ext cx="883275" cy="883275"/>
          </a:xfrm>
          <a:prstGeom prst="rect">
            <a:avLst/>
          </a:prstGeom>
          <a:ln w="12700">
            <a:miter lim="400000"/>
          </a:ln>
        </p:spPr>
      </p:pic>
      <p:sp>
        <p:nvSpPr>
          <p:cNvPr id="24" name="ZoneTexte 23"/>
          <p:cNvSpPr txBox="1"/>
          <p:nvPr/>
        </p:nvSpPr>
        <p:spPr>
          <a:xfrm>
            <a:off x="0" y="1996480"/>
            <a:ext cx="13004800" cy="5529514"/>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dirty="0">
                <a:solidFill>
                  <a:srgbClr val="FF0000"/>
                </a:solidFill>
                <a:effectLst>
                  <a:outerShdw blurRad="38100" dist="38100" dir="2700000" algn="tl">
                    <a:srgbClr val="000000">
                      <a:alpha val="43137"/>
                    </a:srgbClr>
                  </a:outerShdw>
                </a:effectLst>
              </a:rPr>
              <a:t>                   </a:t>
            </a:r>
            <a:endParaRPr lang="fr-FR" sz="4000" b="1" dirty="0">
              <a:solidFill>
                <a:srgbClr val="FF0000"/>
              </a:solidFill>
              <a:effectLst>
                <a:outerShdw blurRad="38100" dist="38100" dir="2700000" algn="tl">
                  <a:srgbClr val="000000">
                    <a:alpha val="43137"/>
                  </a:srgbClr>
                </a:outerShdw>
              </a:effectLst>
            </a:endParaRPr>
          </a:p>
          <a:p>
            <a:pPr algn="l"/>
            <a:r>
              <a:rPr lang="fr-FR" sz="2400" b="1" dirty="0">
                <a:solidFill>
                  <a:srgbClr val="FF0000"/>
                </a:solidFill>
                <a:effectLst>
                  <a:outerShdw blurRad="38100" dist="38100" dir="2700000" algn="tl">
                    <a:srgbClr val="000000">
                      <a:alpha val="43137"/>
                    </a:srgbClr>
                  </a:outerShdw>
                </a:effectLst>
              </a:rPr>
              <a:t>Répartition des clubs pour un contact en priorité avec le président ou le correspondant si celui-ci ne répond pas à partir de mardi 05 Mai </a:t>
            </a:r>
          </a:p>
          <a:p>
            <a:pPr algn="l"/>
            <a:br>
              <a:rPr lang="fr-FR" sz="2000" b="1" dirty="0">
                <a:solidFill>
                  <a:srgbClr val="0070C0"/>
                </a:solidFill>
              </a:rPr>
            </a:br>
            <a:r>
              <a:rPr lang="fr-FR" sz="2000" b="1" dirty="0">
                <a:solidFill>
                  <a:srgbClr val="FF0000"/>
                </a:solidFill>
                <a:latin typeface="Arial Black"/>
              </a:rPr>
              <a:t>►Michel M : </a:t>
            </a:r>
            <a:r>
              <a:rPr lang="fr-FR" sz="2000" b="1" dirty="0">
                <a:solidFill>
                  <a:srgbClr val="0070C0"/>
                </a:solidFill>
                <a:latin typeface="Arial Black"/>
              </a:rPr>
              <a:t>Anille braye – </a:t>
            </a:r>
            <a:r>
              <a:rPr lang="fr-FR" sz="2000" b="1" dirty="0" err="1">
                <a:solidFill>
                  <a:srgbClr val="0070C0"/>
                </a:solidFill>
                <a:latin typeface="Arial Black"/>
              </a:rPr>
              <a:t>Arconnay</a:t>
            </a:r>
            <a:r>
              <a:rPr lang="fr-FR" sz="2000" b="1" dirty="0">
                <a:solidFill>
                  <a:srgbClr val="0070C0"/>
                </a:solidFill>
                <a:latin typeface="Arial Black"/>
              </a:rPr>
              <a:t> – Arnage – </a:t>
            </a:r>
            <a:r>
              <a:rPr lang="fr-FR" sz="2000" b="1" dirty="0" err="1">
                <a:solidFill>
                  <a:srgbClr val="0070C0"/>
                </a:solidFill>
                <a:latin typeface="Arial Black"/>
              </a:rPr>
              <a:t>Assé</a:t>
            </a:r>
            <a:r>
              <a:rPr lang="fr-FR" sz="2000" b="1" dirty="0">
                <a:solidFill>
                  <a:srgbClr val="0070C0"/>
                </a:solidFill>
                <a:latin typeface="Arial Black"/>
              </a:rPr>
              <a:t> le </a:t>
            </a:r>
            <a:r>
              <a:rPr lang="fr-FR" sz="2000" b="1" dirty="0" err="1">
                <a:solidFill>
                  <a:srgbClr val="0070C0"/>
                </a:solidFill>
                <a:latin typeface="Arial Black"/>
              </a:rPr>
              <a:t>boisne</a:t>
            </a:r>
            <a:r>
              <a:rPr lang="fr-FR" sz="2000" b="1" dirty="0">
                <a:solidFill>
                  <a:srgbClr val="0070C0"/>
                </a:solidFill>
                <a:latin typeface="Arial Black"/>
              </a:rPr>
              <a:t> – Bonnétable -Champagné – Changé – Château du loir –</a:t>
            </a:r>
            <a:r>
              <a:rPr lang="fr-FR" sz="2000" b="1" dirty="0" err="1">
                <a:solidFill>
                  <a:srgbClr val="0070C0"/>
                </a:solidFill>
                <a:latin typeface="Arial Black"/>
              </a:rPr>
              <a:t>Connerré</a:t>
            </a:r>
            <a:r>
              <a:rPr lang="fr-FR" sz="2000" b="1" dirty="0">
                <a:solidFill>
                  <a:srgbClr val="0070C0"/>
                </a:solidFill>
                <a:latin typeface="Arial Black"/>
              </a:rPr>
              <a:t> – </a:t>
            </a:r>
            <a:r>
              <a:rPr lang="fr-FR" sz="2000" b="1" dirty="0" err="1">
                <a:solidFill>
                  <a:srgbClr val="0070C0"/>
                </a:solidFill>
                <a:latin typeface="Arial Black"/>
              </a:rPr>
              <a:t>Lombron</a:t>
            </a:r>
            <a:r>
              <a:rPr lang="fr-FR" sz="2000" b="1" dirty="0">
                <a:solidFill>
                  <a:srgbClr val="0070C0"/>
                </a:solidFill>
                <a:latin typeface="Arial Black"/>
              </a:rPr>
              <a:t> –Coulaines- Degré </a:t>
            </a:r>
          </a:p>
          <a:p>
            <a:pPr algn="l"/>
            <a:endParaRPr lang="fr-FR" sz="2000" dirty="0">
              <a:solidFill>
                <a:srgbClr val="0070C0"/>
              </a:solidFill>
              <a:latin typeface="Arial" pitchFamily="34" charset="0"/>
              <a:cs typeface="Arial" pitchFamily="34" charset="0"/>
            </a:endParaRPr>
          </a:p>
          <a:p>
            <a:pPr algn="l"/>
            <a:r>
              <a:rPr lang="fr-FR" sz="2000" b="1" dirty="0">
                <a:solidFill>
                  <a:srgbClr val="FF0000"/>
                </a:solidFill>
                <a:latin typeface="Arial Black"/>
              </a:rPr>
              <a:t>► Alain P : </a:t>
            </a:r>
            <a:r>
              <a:rPr lang="fr-FR" sz="2000" b="1" dirty="0" err="1">
                <a:solidFill>
                  <a:srgbClr val="0070C0"/>
                </a:solidFill>
                <a:latin typeface="Arial Black"/>
              </a:rPr>
              <a:t>Etival</a:t>
            </a:r>
            <a:r>
              <a:rPr lang="fr-FR" sz="2000" b="1" dirty="0">
                <a:solidFill>
                  <a:srgbClr val="0070C0"/>
                </a:solidFill>
                <a:latin typeface="Arial Black"/>
              </a:rPr>
              <a:t> – </a:t>
            </a:r>
            <a:r>
              <a:rPr lang="fr-FR" sz="2000" b="1" dirty="0" err="1">
                <a:solidFill>
                  <a:srgbClr val="0070C0"/>
                </a:solidFill>
                <a:latin typeface="Arial Black"/>
              </a:rPr>
              <a:t>Fay</a:t>
            </a:r>
            <a:r>
              <a:rPr lang="fr-FR" sz="2000" b="1" dirty="0">
                <a:solidFill>
                  <a:srgbClr val="0070C0"/>
                </a:solidFill>
                <a:latin typeface="Arial Black"/>
              </a:rPr>
              <a:t> -</a:t>
            </a:r>
            <a:r>
              <a:rPr lang="fr-FR" sz="2000" b="1" dirty="0" err="1">
                <a:solidFill>
                  <a:srgbClr val="0070C0"/>
                </a:solidFill>
                <a:latin typeface="Arial Black"/>
              </a:rPr>
              <a:t>Fercé</a:t>
            </a:r>
            <a:r>
              <a:rPr lang="fr-FR" sz="2000" b="1" dirty="0">
                <a:solidFill>
                  <a:srgbClr val="0070C0"/>
                </a:solidFill>
                <a:latin typeface="Arial Black"/>
              </a:rPr>
              <a:t>  -</a:t>
            </a:r>
            <a:r>
              <a:rPr lang="fr-FR" sz="2000" b="1" dirty="0" err="1">
                <a:solidFill>
                  <a:srgbClr val="0070C0"/>
                </a:solidFill>
                <a:latin typeface="Arial Black"/>
              </a:rPr>
              <a:t>Foulletourte</a:t>
            </a:r>
            <a:r>
              <a:rPr lang="fr-FR" sz="2000" b="1" dirty="0">
                <a:solidFill>
                  <a:srgbClr val="0070C0"/>
                </a:solidFill>
                <a:latin typeface="Arial Black"/>
              </a:rPr>
              <a:t> – La Chapelle st A – la Chartre – La ferté – La Flèche – La </a:t>
            </a:r>
            <a:r>
              <a:rPr lang="fr-FR" sz="2000" b="1" dirty="0" err="1">
                <a:solidFill>
                  <a:srgbClr val="0070C0"/>
                </a:solidFill>
                <a:latin typeface="Arial Black"/>
              </a:rPr>
              <a:t>Milesse</a:t>
            </a:r>
            <a:r>
              <a:rPr lang="fr-FR" sz="2000" b="1" dirty="0">
                <a:solidFill>
                  <a:srgbClr val="0070C0"/>
                </a:solidFill>
                <a:latin typeface="Arial Black"/>
              </a:rPr>
              <a:t>  - La </a:t>
            </a:r>
            <a:r>
              <a:rPr lang="fr-FR" sz="2000" b="1" dirty="0" err="1">
                <a:solidFill>
                  <a:srgbClr val="0070C0"/>
                </a:solidFill>
                <a:latin typeface="Arial Black"/>
              </a:rPr>
              <a:t>suze</a:t>
            </a:r>
            <a:r>
              <a:rPr lang="fr-FR" sz="2000" b="1" dirty="0">
                <a:solidFill>
                  <a:srgbClr val="0070C0"/>
                </a:solidFill>
                <a:latin typeface="Arial Black"/>
              </a:rPr>
              <a:t> – </a:t>
            </a:r>
            <a:r>
              <a:rPr lang="fr-FR" sz="2000" b="1" dirty="0" err="1">
                <a:solidFill>
                  <a:srgbClr val="0070C0"/>
                </a:solidFill>
                <a:latin typeface="Arial Black"/>
              </a:rPr>
              <a:t>Laigné</a:t>
            </a:r>
            <a:r>
              <a:rPr lang="fr-FR" sz="2000" b="1" dirty="0">
                <a:solidFill>
                  <a:srgbClr val="0070C0"/>
                </a:solidFill>
                <a:latin typeface="Arial Black"/>
              </a:rPr>
              <a:t> </a:t>
            </a:r>
          </a:p>
          <a:p>
            <a:pPr algn="l"/>
            <a:br>
              <a:rPr lang="fr-FR" sz="2000" dirty="0">
                <a:solidFill>
                  <a:srgbClr val="0070C0"/>
                </a:solidFill>
              </a:rPr>
            </a:br>
            <a:r>
              <a:rPr lang="fr-FR" sz="2000" dirty="0">
                <a:solidFill>
                  <a:srgbClr val="FF0000"/>
                </a:solidFill>
                <a:latin typeface="Arial Black"/>
              </a:rPr>
              <a:t>►</a:t>
            </a:r>
            <a:r>
              <a:rPr lang="fr-FR" sz="2000" dirty="0">
                <a:solidFill>
                  <a:srgbClr val="0070C0"/>
                </a:solidFill>
                <a:latin typeface="Arial Black"/>
              </a:rPr>
              <a:t> </a:t>
            </a:r>
            <a:r>
              <a:rPr lang="fr-FR" sz="2000" dirty="0">
                <a:solidFill>
                  <a:srgbClr val="FF0000"/>
                </a:solidFill>
                <a:latin typeface="Arial Black"/>
              </a:rPr>
              <a:t>Guillaume T</a:t>
            </a:r>
            <a:r>
              <a:rPr lang="fr-FR" sz="2000" dirty="0">
                <a:solidFill>
                  <a:srgbClr val="0070C0"/>
                </a:solidFill>
                <a:latin typeface="Arial Black"/>
              </a:rPr>
              <a:t> : le Grand Lucé – Le Mans </a:t>
            </a:r>
            <a:r>
              <a:rPr lang="fr-FR" sz="2000" dirty="0" err="1">
                <a:solidFill>
                  <a:srgbClr val="0070C0"/>
                </a:solidFill>
                <a:latin typeface="Arial Black"/>
              </a:rPr>
              <a:t>sarthe</a:t>
            </a:r>
            <a:r>
              <a:rPr lang="fr-FR" sz="2000" dirty="0">
                <a:solidFill>
                  <a:srgbClr val="0070C0"/>
                </a:solidFill>
                <a:latin typeface="Arial Black"/>
              </a:rPr>
              <a:t> TT- </a:t>
            </a:r>
            <a:r>
              <a:rPr lang="fr-FR" sz="2000" dirty="0" err="1">
                <a:solidFill>
                  <a:srgbClr val="0070C0"/>
                </a:solidFill>
                <a:latin typeface="Arial Black"/>
              </a:rPr>
              <a:t>Asptt</a:t>
            </a:r>
            <a:r>
              <a:rPr lang="fr-FR" sz="2000" dirty="0">
                <a:solidFill>
                  <a:srgbClr val="0070C0"/>
                </a:solidFill>
                <a:latin typeface="Arial Black"/>
              </a:rPr>
              <a:t> le Mans - SOM –USM –</a:t>
            </a:r>
            <a:r>
              <a:rPr lang="fr-FR" sz="2000" dirty="0" err="1">
                <a:solidFill>
                  <a:srgbClr val="0070C0"/>
                </a:solidFill>
                <a:latin typeface="Arial Black"/>
              </a:rPr>
              <a:t>Villaret</a:t>
            </a:r>
            <a:r>
              <a:rPr lang="fr-FR" sz="2000" dirty="0">
                <a:solidFill>
                  <a:srgbClr val="0070C0"/>
                </a:solidFill>
                <a:latin typeface="Arial Black"/>
              </a:rPr>
              <a:t> – Mamers – </a:t>
            </a:r>
            <a:r>
              <a:rPr lang="fr-FR" sz="2000" dirty="0" err="1">
                <a:solidFill>
                  <a:srgbClr val="0070C0"/>
                </a:solidFill>
                <a:latin typeface="Arial Black"/>
              </a:rPr>
              <a:t>Maresché</a:t>
            </a:r>
            <a:r>
              <a:rPr lang="fr-FR" sz="2000" dirty="0">
                <a:solidFill>
                  <a:srgbClr val="0070C0"/>
                </a:solidFill>
                <a:latin typeface="Arial Black"/>
              </a:rPr>
              <a:t> – Marolles- Mayet </a:t>
            </a:r>
            <a:r>
              <a:rPr lang="fr-FR" sz="2000" dirty="0" err="1">
                <a:solidFill>
                  <a:srgbClr val="0070C0"/>
                </a:solidFill>
                <a:latin typeface="Arial Black"/>
              </a:rPr>
              <a:t>Mézieres</a:t>
            </a:r>
            <a:r>
              <a:rPr lang="fr-FR" sz="2000" dirty="0">
                <a:solidFill>
                  <a:srgbClr val="0070C0"/>
                </a:solidFill>
                <a:latin typeface="Arial Black"/>
              </a:rPr>
              <a:t> –</a:t>
            </a:r>
            <a:r>
              <a:rPr lang="fr-FR" sz="2000" dirty="0" err="1">
                <a:solidFill>
                  <a:srgbClr val="0070C0"/>
                </a:solidFill>
                <a:latin typeface="Arial Black"/>
              </a:rPr>
              <a:t>Moncé</a:t>
            </a:r>
            <a:r>
              <a:rPr lang="fr-FR" sz="2000" dirty="0">
                <a:solidFill>
                  <a:srgbClr val="0070C0"/>
                </a:solidFill>
                <a:latin typeface="Arial Black"/>
              </a:rPr>
              <a:t> – Loué – </a:t>
            </a:r>
            <a:r>
              <a:rPr lang="fr-FR" sz="2000" dirty="0" err="1">
                <a:solidFill>
                  <a:srgbClr val="0070C0"/>
                </a:solidFill>
                <a:latin typeface="Arial Black"/>
              </a:rPr>
              <a:t>Neufchatel</a:t>
            </a:r>
            <a:r>
              <a:rPr lang="fr-FR" sz="2000" dirty="0">
                <a:solidFill>
                  <a:srgbClr val="0070C0"/>
                </a:solidFill>
                <a:latin typeface="Arial Black"/>
              </a:rPr>
              <a:t> –Le </a:t>
            </a:r>
            <a:r>
              <a:rPr lang="fr-FR" sz="2000" dirty="0" err="1">
                <a:solidFill>
                  <a:srgbClr val="0070C0"/>
                </a:solidFill>
                <a:latin typeface="Arial Black"/>
              </a:rPr>
              <a:t>breil</a:t>
            </a:r>
            <a:r>
              <a:rPr lang="fr-FR" sz="2000" dirty="0">
                <a:solidFill>
                  <a:srgbClr val="0070C0"/>
                </a:solidFill>
                <a:latin typeface="Arial Black"/>
              </a:rPr>
              <a:t> </a:t>
            </a:r>
          </a:p>
          <a:p>
            <a:pPr algn="l"/>
            <a:br>
              <a:rPr lang="fr-FR" sz="2000" b="1" dirty="0">
                <a:solidFill>
                  <a:srgbClr val="0070C0"/>
                </a:solidFill>
              </a:rPr>
            </a:br>
            <a:r>
              <a:rPr lang="fr-FR" sz="2000" b="1" dirty="0">
                <a:solidFill>
                  <a:srgbClr val="FF0000"/>
                </a:solidFill>
                <a:latin typeface="Arial Black"/>
              </a:rPr>
              <a:t>►Corentin L </a:t>
            </a:r>
            <a:r>
              <a:rPr lang="fr-FR" sz="2000" b="1" dirty="0">
                <a:solidFill>
                  <a:srgbClr val="0070C0"/>
                </a:solidFill>
                <a:latin typeface="Arial Black"/>
              </a:rPr>
              <a:t>: Montfort – </a:t>
            </a:r>
            <a:r>
              <a:rPr lang="fr-FR" sz="2000" b="1" dirty="0" err="1">
                <a:solidFill>
                  <a:srgbClr val="0070C0"/>
                </a:solidFill>
                <a:latin typeface="Arial Black"/>
              </a:rPr>
              <a:t>Mulsanne</a:t>
            </a:r>
            <a:r>
              <a:rPr lang="fr-FR" sz="2000" b="1" dirty="0">
                <a:solidFill>
                  <a:srgbClr val="0070C0"/>
                </a:solidFill>
                <a:latin typeface="Arial Black"/>
              </a:rPr>
              <a:t> – </a:t>
            </a:r>
            <a:r>
              <a:rPr lang="fr-FR" sz="2000" b="1" dirty="0" err="1">
                <a:solidFill>
                  <a:srgbClr val="0070C0"/>
                </a:solidFill>
                <a:latin typeface="Arial Black"/>
              </a:rPr>
              <a:t>Parcé</a:t>
            </a:r>
            <a:r>
              <a:rPr lang="fr-FR" sz="2000" b="1" dirty="0">
                <a:solidFill>
                  <a:srgbClr val="0070C0"/>
                </a:solidFill>
                <a:latin typeface="Arial Black"/>
              </a:rPr>
              <a:t> – </a:t>
            </a:r>
            <a:r>
              <a:rPr lang="fr-FR" sz="2000" b="1" dirty="0" err="1">
                <a:solidFill>
                  <a:srgbClr val="0070C0"/>
                </a:solidFill>
                <a:latin typeface="Arial Black"/>
              </a:rPr>
              <a:t>Parigné</a:t>
            </a:r>
            <a:r>
              <a:rPr lang="fr-FR" sz="2000" b="1" dirty="0">
                <a:solidFill>
                  <a:srgbClr val="0070C0"/>
                </a:solidFill>
                <a:latin typeface="Arial Black"/>
              </a:rPr>
              <a:t>- Ping entreprise – </a:t>
            </a:r>
            <a:r>
              <a:rPr lang="fr-FR" sz="2000" b="1" dirty="0" err="1">
                <a:solidFill>
                  <a:srgbClr val="0070C0"/>
                </a:solidFill>
                <a:latin typeface="Arial Black"/>
              </a:rPr>
              <a:t>Pontvalain</a:t>
            </a:r>
            <a:r>
              <a:rPr lang="fr-FR" sz="2000" b="1" dirty="0">
                <a:solidFill>
                  <a:srgbClr val="0070C0"/>
                </a:solidFill>
                <a:latin typeface="Arial Black"/>
              </a:rPr>
              <a:t> – </a:t>
            </a:r>
            <a:r>
              <a:rPr lang="fr-FR" sz="2000" b="1" dirty="0" err="1">
                <a:solidFill>
                  <a:srgbClr val="0070C0"/>
                </a:solidFill>
                <a:latin typeface="Arial Black"/>
              </a:rPr>
              <a:t>Ruaudin</a:t>
            </a:r>
            <a:r>
              <a:rPr lang="fr-FR" sz="2000" b="1" dirty="0">
                <a:solidFill>
                  <a:srgbClr val="0070C0"/>
                </a:solidFill>
                <a:latin typeface="Arial Black"/>
              </a:rPr>
              <a:t> – Sablé – St </a:t>
            </a:r>
            <a:r>
              <a:rPr lang="fr-FR" sz="2000" b="1" dirty="0" err="1">
                <a:solidFill>
                  <a:srgbClr val="0070C0"/>
                </a:solidFill>
                <a:latin typeface="Arial Black"/>
              </a:rPr>
              <a:t>Pavace</a:t>
            </a:r>
            <a:r>
              <a:rPr lang="fr-FR" sz="2000" b="1" dirty="0">
                <a:solidFill>
                  <a:srgbClr val="0070C0"/>
                </a:solidFill>
                <a:latin typeface="Arial Black"/>
              </a:rPr>
              <a:t> – st </a:t>
            </a:r>
            <a:r>
              <a:rPr lang="fr-FR" sz="2000" b="1" dirty="0" err="1">
                <a:solidFill>
                  <a:srgbClr val="0070C0"/>
                </a:solidFill>
                <a:latin typeface="Arial Black"/>
              </a:rPr>
              <a:t>Jamme</a:t>
            </a:r>
            <a:r>
              <a:rPr lang="fr-FR" sz="2000" b="1" dirty="0">
                <a:solidFill>
                  <a:srgbClr val="0070C0"/>
                </a:solidFill>
                <a:latin typeface="Arial Black"/>
              </a:rPr>
              <a:t> – </a:t>
            </a:r>
            <a:r>
              <a:rPr lang="fr-FR" sz="2000" b="1" dirty="0" err="1">
                <a:solidFill>
                  <a:srgbClr val="0070C0"/>
                </a:solidFill>
                <a:latin typeface="Arial Black"/>
              </a:rPr>
              <a:t>Savigné</a:t>
            </a:r>
            <a:r>
              <a:rPr lang="fr-FR" sz="2000" b="1" dirty="0">
                <a:solidFill>
                  <a:srgbClr val="0070C0"/>
                </a:solidFill>
                <a:latin typeface="Arial Black"/>
              </a:rPr>
              <a:t> </a:t>
            </a:r>
          </a:p>
          <a:p>
            <a:pPr algn="l"/>
            <a:endParaRPr lang="fr-FR" sz="2000" dirty="0">
              <a:solidFill>
                <a:srgbClr val="0070C0"/>
              </a:solidFill>
              <a:latin typeface="Arial" pitchFamily="34" charset="0"/>
              <a:cs typeface="Arial" pitchFamily="34" charset="0"/>
            </a:endParaRPr>
          </a:p>
          <a:p>
            <a:pPr algn="l"/>
            <a:r>
              <a:rPr lang="fr-FR" sz="2000" b="1" dirty="0">
                <a:solidFill>
                  <a:srgbClr val="FF0000"/>
                </a:solidFill>
                <a:latin typeface="Arial Black"/>
              </a:rPr>
              <a:t>► Olivier M : </a:t>
            </a:r>
            <a:r>
              <a:rPr lang="fr-FR" sz="2000" b="1" dirty="0">
                <a:solidFill>
                  <a:srgbClr val="0070C0"/>
                </a:solidFill>
                <a:latin typeface="Arial Black"/>
              </a:rPr>
              <a:t>Sillé – </a:t>
            </a:r>
            <a:r>
              <a:rPr lang="fr-FR" sz="2000" b="1" dirty="0" err="1">
                <a:solidFill>
                  <a:srgbClr val="0070C0"/>
                </a:solidFill>
                <a:latin typeface="Arial Black"/>
              </a:rPr>
              <a:t>Souvigné</a:t>
            </a:r>
            <a:r>
              <a:rPr lang="fr-FR" sz="2000" b="1" dirty="0">
                <a:solidFill>
                  <a:srgbClr val="0070C0"/>
                </a:solidFill>
                <a:latin typeface="Arial Black"/>
              </a:rPr>
              <a:t> – </a:t>
            </a:r>
            <a:r>
              <a:rPr lang="fr-FR" sz="2000" b="1" dirty="0" err="1">
                <a:solidFill>
                  <a:srgbClr val="0070C0"/>
                </a:solidFill>
                <a:latin typeface="Arial Black"/>
              </a:rPr>
              <a:t>Spay</a:t>
            </a:r>
            <a:r>
              <a:rPr lang="fr-FR" sz="2000" b="1" dirty="0">
                <a:solidFill>
                  <a:srgbClr val="0070C0"/>
                </a:solidFill>
                <a:latin typeface="Arial Black"/>
              </a:rPr>
              <a:t> – St </a:t>
            </a:r>
            <a:r>
              <a:rPr lang="fr-FR" sz="2000" b="1" dirty="0" err="1">
                <a:solidFill>
                  <a:srgbClr val="0070C0"/>
                </a:solidFill>
                <a:latin typeface="Arial Black"/>
              </a:rPr>
              <a:t>ouen</a:t>
            </a:r>
            <a:r>
              <a:rPr lang="fr-FR" sz="2000" b="1" dirty="0">
                <a:solidFill>
                  <a:srgbClr val="0070C0"/>
                </a:solidFill>
                <a:latin typeface="Arial Black"/>
              </a:rPr>
              <a:t> – </a:t>
            </a:r>
            <a:r>
              <a:rPr lang="fr-FR" sz="2000" b="1" dirty="0" err="1">
                <a:solidFill>
                  <a:srgbClr val="0070C0"/>
                </a:solidFill>
                <a:latin typeface="Arial Black"/>
              </a:rPr>
              <a:t>Téloché</a:t>
            </a:r>
            <a:r>
              <a:rPr lang="fr-FR" sz="2000" b="1" dirty="0">
                <a:solidFill>
                  <a:srgbClr val="0070C0"/>
                </a:solidFill>
                <a:latin typeface="Arial Black"/>
              </a:rPr>
              <a:t> – </a:t>
            </a:r>
            <a:r>
              <a:rPr lang="fr-FR" sz="2000" b="1" dirty="0" err="1">
                <a:solidFill>
                  <a:srgbClr val="0070C0"/>
                </a:solidFill>
                <a:latin typeface="Arial Black"/>
              </a:rPr>
              <a:t>Trangé</a:t>
            </a:r>
            <a:r>
              <a:rPr lang="fr-FR" sz="2000" b="1" dirty="0">
                <a:solidFill>
                  <a:srgbClr val="0070C0"/>
                </a:solidFill>
                <a:latin typeface="Arial Black"/>
              </a:rPr>
              <a:t> – Vallon  - Vibraye – Yvré l’</a:t>
            </a:r>
            <a:r>
              <a:rPr lang="fr-FR" sz="2000" b="1" dirty="0" err="1">
                <a:solidFill>
                  <a:srgbClr val="0070C0"/>
                </a:solidFill>
                <a:latin typeface="Arial Black"/>
              </a:rPr>
              <a:t>éveque</a:t>
            </a:r>
            <a:r>
              <a:rPr lang="fr-FR" sz="2000" b="1" dirty="0">
                <a:solidFill>
                  <a:srgbClr val="0070C0"/>
                </a:solidFill>
                <a:latin typeface="Arial Black"/>
              </a:rPr>
              <a:t> </a:t>
            </a:r>
            <a:endParaRPr lang="fr-FR" sz="2000" dirty="0">
              <a:solidFill>
                <a:srgbClr val="0070C0"/>
              </a:solidFill>
              <a:latin typeface="Arial" pitchFamily="34" charset="0"/>
              <a:cs typeface="Arial" pitchFamily="34" charset="0"/>
            </a:endParaRPr>
          </a:p>
          <a:p>
            <a:pPr algn="l"/>
            <a:br>
              <a:rPr lang="fr-FR" sz="3000" b="1" dirty="0">
                <a:solidFill>
                  <a:srgbClr val="0070C0"/>
                </a:solidFill>
              </a:rPr>
            </a:br>
            <a:endParaRPr kumimoji="0" lang="fr-FR" sz="32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0" y="268288"/>
            <a:ext cx="3910112"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30 avril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3"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4"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5"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6"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7"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100798" y="203457"/>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9"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7" cstate="print"/>
          <a:srcRect l="7048" t="1406"/>
          <a:stretch>
            <a:fillRect/>
          </a:stretch>
        </p:blipFill>
        <p:spPr>
          <a:xfrm rot="21360000">
            <a:off x="4021332" y="197014"/>
            <a:ext cx="5694866" cy="1323124"/>
          </a:xfrm>
          <a:prstGeom prst="rect">
            <a:avLst/>
          </a:prstGeom>
          <a:ln w="12700">
            <a:miter lim="400000"/>
          </a:ln>
        </p:spPr>
      </p:pic>
      <p:pic>
        <p:nvPicPr>
          <p:cNvPr id="142" name="Image" descr="Image"/>
          <p:cNvPicPr>
            <a:picLocks noChangeAspect="1"/>
          </p:cNvPicPr>
          <p:nvPr/>
        </p:nvPicPr>
        <p:blipFill>
          <a:blip r:embed="rId10" cstate="print"/>
          <a:stretch>
            <a:fillRect/>
          </a:stretch>
        </p:blipFill>
        <p:spPr>
          <a:xfrm>
            <a:off x="1693375" y="7540381"/>
            <a:ext cx="1114575" cy="720870"/>
          </a:xfrm>
          <a:prstGeom prst="rect">
            <a:avLst/>
          </a:prstGeom>
          <a:ln w="12700">
            <a:miter lim="400000"/>
          </a:ln>
        </p:spPr>
      </p:pic>
      <p:pic>
        <p:nvPicPr>
          <p:cNvPr id="143" name="Image" descr="Image"/>
          <p:cNvPicPr>
            <a:picLocks noChangeAspect="1"/>
          </p:cNvPicPr>
          <p:nvPr/>
        </p:nvPicPr>
        <p:blipFill>
          <a:blip r:embed="rId11" cstate="print"/>
          <a:stretch>
            <a:fillRect/>
          </a:stretch>
        </p:blipFill>
        <p:spPr>
          <a:xfrm>
            <a:off x="3352455" y="7540381"/>
            <a:ext cx="1003673" cy="720870"/>
          </a:xfrm>
          <a:prstGeom prst="rect">
            <a:avLst/>
          </a:prstGeom>
          <a:ln w="12700">
            <a:miter lim="400000"/>
          </a:ln>
        </p:spPr>
      </p:pic>
      <p:pic>
        <p:nvPicPr>
          <p:cNvPr id="144" name="Image" descr="Image"/>
          <p:cNvPicPr>
            <a:picLocks noChangeAspect="1"/>
          </p:cNvPicPr>
          <p:nvPr/>
        </p:nvPicPr>
        <p:blipFill>
          <a:blip r:embed="rId12" cstate="print"/>
          <a:stretch>
            <a:fillRect/>
          </a:stretch>
        </p:blipFill>
        <p:spPr>
          <a:xfrm>
            <a:off x="4899603" y="7475304"/>
            <a:ext cx="798915" cy="798915"/>
          </a:xfrm>
          <a:prstGeom prst="rect">
            <a:avLst/>
          </a:prstGeom>
          <a:ln w="12700">
            <a:miter lim="400000"/>
          </a:ln>
        </p:spPr>
      </p:pic>
      <p:pic>
        <p:nvPicPr>
          <p:cNvPr id="145" name="Image" descr="Image"/>
          <p:cNvPicPr>
            <a:picLocks noChangeAspect="1"/>
          </p:cNvPicPr>
          <p:nvPr/>
        </p:nvPicPr>
        <p:blipFill>
          <a:blip r:embed="rId13" cstate="print"/>
          <a:stretch>
            <a:fillRect/>
          </a:stretch>
        </p:blipFill>
        <p:spPr>
          <a:xfrm>
            <a:off x="6180549" y="7467627"/>
            <a:ext cx="1983633" cy="835440"/>
          </a:xfrm>
          <a:prstGeom prst="rect">
            <a:avLst/>
          </a:prstGeom>
          <a:ln w="12700">
            <a:miter lim="400000"/>
          </a:ln>
        </p:spPr>
      </p:pic>
      <p:pic>
        <p:nvPicPr>
          <p:cNvPr id="146" name="Image" descr="Image"/>
          <p:cNvPicPr>
            <a:picLocks noChangeAspect="1"/>
          </p:cNvPicPr>
          <p:nvPr/>
        </p:nvPicPr>
        <p:blipFill>
          <a:blip r:embed="rId14" cstate="print"/>
          <a:srcRect t="20390" b="20390"/>
          <a:stretch>
            <a:fillRect/>
          </a:stretch>
        </p:blipFill>
        <p:spPr>
          <a:xfrm>
            <a:off x="8646214" y="7467627"/>
            <a:ext cx="1463214" cy="866497"/>
          </a:xfrm>
          <a:prstGeom prst="rect">
            <a:avLst/>
          </a:prstGeom>
          <a:ln w="12700">
            <a:miter lim="400000"/>
          </a:ln>
        </p:spPr>
      </p:pic>
      <p:pic>
        <p:nvPicPr>
          <p:cNvPr id="147" name="Image" descr="Image"/>
          <p:cNvPicPr>
            <a:picLocks noChangeAspect="1"/>
          </p:cNvPicPr>
          <p:nvPr/>
        </p:nvPicPr>
        <p:blipFill>
          <a:blip r:embed="rId15" cstate="print"/>
          <a:stretch>
            <a:fillRect/>
          </a:stretch>
        </p:blipFill>
        <p:spPr>
          <a:xfrm>
            <a:off x="10530079" y="7459178"/>
            <a:ext cx="883275" cy="883275"/>
          </a:xfrm>
          <a:prstGeom prst="rect">
            <a:avLst/>
          </a:prstGeom>
          <a:ln w="12700">
            <a:miter lim="400000"/>
          </a:ln>
        </p:spPr>
      </p:pic>
      <p:sp>
        <p:nvSpPr>
          <p:cNvPr id="24" name="ZoneTexte 23"/>
          <p:cNvSpPr txBox="1"/>
          <p:nvPr/>
        </p:nvSpPr>
        <p:spPr>
          <a:xfrm>
            <a:off x="1821880" y="2011585"/>
            <a:ext cx="10205985" cy="5457904"/>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4400" b="1" dirty="0">
                <a:solidFill>
                  <a:srgbClr val="FF0000"/>
                </a:solidFill>
              </a:rPr>
              <a:t>Points abordés </a:t>
            </a:r>
          </a:p>
          <a:p>
            <a:pPr algn="l">
              <a:buFontTx/>
              <a:buChar char="-"/>
            </a:pPr>
            <a:r>
              <a:rPr lang="fr-FR" sz="3200" b="1" dirty="0">
                <a:solidFill>
                  <a:schemeClr val="tx1"/>
                </a:solidFill>
              </a:rPr>
              <a:t>Planning Salariés du 04 au 08 et du 11 au 15 mai 20 </a:t>
            </a:r>
          </a:p>
          <a:p>
            <a:pPr algn="l">
              <a:buFontTx/>
              <a:buChar char="-"/>
            </a:pPr>
            <a:r>
              <a:rPr lang="fr-FR" sz="3200" b="1" dirty="0">
                <a:solidFill>
                  <a:schemeClr val="tx1"/>
                </a:solidFill>
              </a:rPr>
              <a:t> Points RH</a:t>
            </a:r>
          </a:p>
          <a:p>
            <a:pPr algn="l">
              <a:buFontTx/>
              <a:buChar char="-"/>
            </a:pPr>
            <a:r>
              <a:rPr lang="fr-FR" sz="3200" b="1" dirty="0">
                <a:solidFill>
                  <a:schemeClr val="tx1"/>
                </a:solidFill>
              </a:rPr>
              <a:t> Infos du comité </a:t>
            </a:r>
            <a:br>
              <a:rPr lang="fr-FR" sz="3200" b="1" dirty="0">
                <a:solidFill>
                  <a:schemeClr val="tx1"/>
                </a:solidFill>
              </a:rPr>
            </a:br>
            <a:r>
              <a:rPr lang="fr-FR" sz="3200" b="1" dirty="0">
                <a:solidFill>
                  <a:schemeClr val="tx1"/>
                </a:solidFill>
              </a:rPr>
              <a:t>- Infos ligue </a:t>
            </a:r>
          </a:p>
          <a:p>
            <a:pPr algn="l">
              <a:buFontTx/>
              <a:buChar char="-"/>
            </a:pPr>
            <a:r>
              <a:rPr lang="fr-FR" sz="3200" b="1" dirty="0">
                <a:solidFill>
                  <a:schemeClr val="tx1"/>
                </a:solidFill>
              </a:rPr>
              <a:t> Infos FFTT</a:t>
            </a:r>
          </a:p>
          <a:p>
            <a:pPr algn="l">
              <a:buFontTx/>
              <a:buChar char="-"/>
            </a:pPr>
            <a:r>
              <a:rPr lang="fr-FR" sz="3200" b="1" dirty="0">
                <a:solidFill>
                  <a:schemeClr val="tx1"/>
                </a:solidFill>
              </a:rPr>
              <a:t> Procédures Nouvelle olympiade </a:t>
            </a:r>
          </a:p>
          <a:p>
            <a:pPr algn="l">
              <a:buFontTx/>
              <a:buChar char="-"/>
            </a:pPr>
            <a:r>
              <a:rPr lang="fr-FR" sz="3200" b="1" dirty="0">
                <a:solidFill>
                  <a:schemeClr val="tx1"/>
                </a:solidFill>
              </a:rPr>
              <a:t> Garder le contact avec les clubs </a:t>
            </a:r>
          </a:p>
          <a:p>
            <a:pPr algn="l"/>
            <a:br>
              <a:rPr lang="fr-FR" b="1" dirty="0">
                <a:solidFill>
                  <a:schemeClr val="tx1"/>
                </a:solidFill>
              </a:rPr>
            </a:br>
            <a:endParaRPr kumimoji="0" lang="fr-FR" sz="4400" b="0" i="0" u="none" strike="noStrike" cap="none" spc="0" normalizeH="0" baseline="0" dirty="0">
              <a:ln>
                <a:noFill/>
              </a:ln>
              <a:solidFill>
                <a:srgbClr val="FF0000"/>
              </a:solidFill>
              <a:effectLst/>
              <a:uFillTx/>
              <a:latin typeface="+mn-lt"/>
              <a:ea typeface="+mn-ea"/>
              <a:cs typeface="+mn-cs"/>
              <a:sym typeface="Helvetica Neue Light"/>
            </a:endParaRPr>
          </a:p>
        </p:txBody>
      </p:sp>
      <p:sp>
        <p:nvSpPr>
          <p:cNvPr id="25" name="ZoneTexte 24"/>
          <p:cNvSpPr txBox="1"/>
          <p:nvPr/>
        </p:nvSpPr>
        <p:spPr>
          <a:xfrm>
            <a:off x="0" y="700336"/>
            <a:ext cx="3694088"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30 avril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p:cNvSpPr/>
          <p:nvPr/>
        </p:nvSpPr>
        <p:spPr>
          <a:xfrm>
            <a:off x="0" y="-451792"/>
            <a:ext cx="13093286" cy="10205392"/>
          </a:xfrm>
          <a:prstGeom prst="rect">
            <a:avLst/>
          </a:prstGeom>
          <a:solidFill>
            <a:srgbClr val="011993"/>
          </a:solidFill>
          <a:ln w="12700">
            <a:miter lim="400000"/>
          </a:ln>
        </p:spPr>
        <p:txBody>
          <a:bodyPr lIns="50800" tIns="50800" rIns="50800" bIns="50800" anchor="ctr"/>
          <a:lstStyle/>
          <a:p>
            <a:pPr>
              <a:defRPr>
                <a:solidFill>
                  <a:srgbClr val="FFFFFF"/>
                </a:solidFill>
              </a:defRPr>
            </a:pPr>
            <a:r>
              <a:rPr lang="fr-FR" dirty="0">
                <a:hlinkClick r:id="rId3"/>
              </a:rPr>
              <a:t>&gt;</a:t>
            </a:r>
            <a:endParaRPr spc="300" dirty="0"/>
          </a:p>
        </p:txBody>
      </p:sp>
      <p:pic>
        <p:nvPicPr>
          <p:cNvPr id="202" name="http---g02.s.alicdn.com-kf-HTB1yzhhGXXXXXb8aXXXq6xXFXXXz-50-Pieces-A-Bag-Table-Tennis-Balls.png" descr="http---g02.s.alicdn.com-kf-HTB1yzhhGXXXXXb8aXXXq6xXFXXXz-50-Pieces-A-Bag-Table-Tennis-Balls.png"/>
          <p:cNvPicPr>
            <a:picLocks noChangeAspect="1"/>
          </p:cNvPicPr>
          <p:nvPr/>
        </p:nvPicPr>
        <p:blipFill>
          <a:blip r:embed="rId4"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226" name="Ligne de connexion" descr="Ligne de connexion"/>
          <p:cNvPicPr>
            <a:picLocks/>
          </p:cNvPicPr>
          <p:nvPr/>
        </p:nvPicPr>
        <p:blipFill>
          <a:blip r:embed="rId5" cstate="print"/>
          <a:stretch>
            <a:fillRect/>
          </a:stretch>
        </p:blipFill>
        <p:spPr>
          <a:xfrm>
            <a:off x="1349820" y="8645457"/>
            <a:ext cx="1230028" cy="349992"/>
          </a:xfrm>
          <a:prstGeom prst="rect">
            <a:avLst/>
          </a:prstGeom>
        </p:spPr>
      </p:pic>
      <p:pic>
        <p:nvPicPr>
          <p:cNvPr id="228" name="Ligne de connexion" descr="Ligne de connexion"/>
          <p:cNvPicPr>
            <a:picLocks/>
          </p:cNvPicPr>
          <p:nvPr/>
        </p:nvPicPr>
        <p:blipFill>
          <a:blip r:embed="rId6" cstate="print"/>
          <a:stretch>
            <a:fillRect/>
          </a:stretch>
        </p:blipFill>
        <p:spPr>
          <a:xfrm>
            <a:off x="151323" y="8699895"/>
            <a:ext cx="798919" cy="241110"/>
          </a:xfrm>
          <a:prstGeom prst="rect">
            <a:avLst/>
          </a:prstGeom>
        </p:spPr>
      </p:pic>
      <p:pic>
        <p:nvPicPr>
          <p:cNvPr id="230" name="Ligne de connexion" descr="Ligne de connexion"/>
          <p:cNvPicPr>
            <a:picLocks/>
          </p:cNvPicPr>
          <p:nvPr/>
        </p:nvPicPr>
        <p:blipFill>
          <a:blip r:embed="rId7" cstate="print"/>
          <a:stretch>
            <a:fillRect/>
          </a:stretch>
        </p:blipFill>
        <p:spPr>
          <a:xfrm>
            <a:off x="1240805" y="8686166"/>
            <a:ext cx="425611" cy="268569"/>
          </a:xfrm>
          <a:prstGeom prst="rect">
            <a:avLst/>
          </a:prstGeom>
        </p:spPr>
      </p:pic>
      <p:pic>
        <p:nvPicPr>
          <p:cNvPr id="206" name="Logo CDTT72 Blanc.pdf" descr="Logo CDTT72 Blanc.pdf"/>
          <p:cNvPicPr>
            <a:picLocks noChangeAspect="1"/>
          </p:cNvPicPr>
          <p:nvPr/>
        </p:nvPicPr>
        <p:blipFill>
          <a:blip r:embed="rId8" cstate="print"/>
          <a:stretch>
            <a:fillRect/>
          </a:stretch>
        </p:blipFill>
        <p:spPr>
          <a:xfrm>
            <a:off x="10382649" y="8710531"/>
            <a:ext cx="2383902" cy="835440"/>
          </a:xfrm>
          <a:prstGeom prst="rect">
            <a:avLst/>
          </a:prstGeom>
          <a:ln w="12700">
            <a:miter lim="400000"/>
          </a:ln>
        </p:spPr>
      </p:pic>
      <p:pic>
        <p:nvPicPr>
          <p:cNvPr id="207" name="http---g02.s.alicdn.com-kf-HTB1yzhhGXXXXXb8aXXXq6xXFXXXz-50-Pieces-A-Bag-Table-Tennis-Balls.png" descr="http---g02.s.alicdn.com-kf-HTB1yzhhGXXXXXb8aXXXq6xXFXXXz-50-Pieces-A-Bag-Table-Tennis-Balls.png"/>
          <p:cNvPicPr>
            <a:picLocks noChangeAspect="1"/>
          </p:cNvPicPr>
          <p:nvPr/>
        </p:nvPicPr>
        <p:blipFill>
          <a:blip r:embed="rId9" cstate="print"/>
          <a:stretch>
            <a:fillRect/>
          </a:stretch>
        </p:blipFill>
        <p:spPr>
          <a:xfrm>
            <a:off x="12459025" y="716854"/>
            <a:ext cx="626336" cy="623748"/>
          </a:xfrm>
          <a:prstGeom prst="rect">
            <a:avLst/>
          </a:prstGeom>
          <a:ln w="12700">
            <a:miter lim="400000"/>
          </a:ln>
        </p:spPr>
      </p:pic>
      <p:pic>
        <p:nvPicPr>
          <p:cNvPr id="208" name="http---g02.s.alicdn.com-kf-HTB1yzhhGXXXXXb8aXXXq6xXFXXXz-50-Pieces-A-Bag-Table-Tennis-Balls.png" descr="http---g02.s.alicdn.com-kf-HTB1yzhhGXXXXXb8aXXXq6xXFXXXz-50-Pieces-A-Bag-Table-Tennis-Balls.png"/>
          <p:cNvPicPr>
            <a:picLocks noChangeAspect="1"/>
          </p:cNvPicPr>
          <p:nvPr/>
        </p:nvPicPr>
        <p:blipFill>
          <a:blip r:embed="rId9" cstate="print"/>
          <a:stretch>
            <a:fillRect/>
          </a:stretch>
        </p:blipFill>
        <p:spPr>
          <a:xfrm>
            <a:off x="12027865" y="1558996"/>
            <a:ext cx="626336" cy="623748"/>
          </a:xfrm>
          <a:prstGeom prst="rect">
            <a:avLst/>
          </a:prstGeom>
          <a:ln w="12700">
            <a:miter lim="400000"/>
          </a:ln>
        </p:spPr>
      </p:pic>
      <p:pic>
        <p:nvPicPr>
          <p:cNvPr id="209" name="http---g02.s.alicdn.com-kf-HTB1yzhhGXXXXXb8aXXXq6xXFXXXz-50-Pieces-A-Bag-Table-Tennis-Balls.png" descr="http---g02.s.alicdn.com-kf-HTB1yzhhGXXXXXb8aXXXq6xXFXXXz-50-Pieces-A-Bag-Table-Tennis-Balls.png"/>
          <p:cNvPicPr>
            <a:picLocks noChangeAspect="1"/>
          </p:cNvPicPr>
          <p:nvPr/>
        </p:nvPicPr>
        <p:blipFill>
          <a:blip r:embed="rId9" cstate="print"/>
          <a:stretch>
            <a:fillRect/>
          </a:stretch>
        </p:blipFill>
        <p:spPr>
          <a:xfrm>
            <a:off x="12459025" y="6744319"/>
            <a:ext cx="626336" cy="623748"/>
          </a:xfrm>
          <a:prstGeom prst="rect">
            <a:avLst/>
          </a:prstGeom>
          <a:ln w="12700">
            <a:miter lim="400000"/>
          </a:ln>
        </p:spPr>
      </p:pic>
      <p:pic>
        <p:nvPicPr>
          <p:cNvPr id="210" name="http---g02.s.alicdn.com-kf-HTB1yzhhGXXXXXb8aXXXq6xXFXXXz-50-Pieces-A-Bag-Table-Tennis-Balls.png" descr="http---g02.s.alicdn.com-kf-HTB1yzhhGXXXXXb8aXXXq6xXFXXXz-50-Pieces-A-Bag-Table-Tennis-Balls.png"/>
          <p:cNvPicPr>
            <a:picLocks noChangeAspect="1"/>
          </p:cNvPicPr>
          <p:nvPr/>
        </p:nvPicPr>
        <p:blipFill>
          <a:blip r:embed="rId9" cstate="print"/>
          <a:stretch>
            <a:fillRect/>
          </a:stretch>
        </p:blipFill>
        <p:spPr>
          <a:xfrm>
            <a:off x="413248" y="116172"/>
            <a:ext cx="626336" cy="623747"/>
          </a:xfrm>
          <a:prstGeom prst="rect">
            <a:avLst/>
          </a:prstGeom>
          <a:ln w="12700">
            <a:miter lim="400000"/>
          </a:ln>
        </p:spPr>
      </p:pic>
      <p:grpSp>
        <p:nvGrpSpPr>
          <p:cNvPr id="213" name="Les salariés du Comité"/>
          <p:cNvGrpSpPr/>
          <p:nvPr/>
        </p:nvGrpSpPr>
        <p:grpSpPr>
          <a:xfrm rot="21480000">
            <a:off x="3555038" y="395314"/>
            <a:ext cx="5916600" cy="1893268"/>
            <a:chOff x="0" y="0"/>
            <a:chExt cx="5916599" cy="1266444"/>
          </a:xfrm>
        </p:grpSpPr>
        <p:sp>
          <p:nvSpPr>
            <p:cNvPr id="212" name="Les salariés du Comité"/>
            <p:cNvSpPr txBox="1"/>
            <p:nvPr/>
          </p:nvSpPr>
          <p:spPr>
            <a:xfrm>
              <a:off x="12700" y="355600"/>
              <a:ext cx="5891200" cy="796545"/>
            </a:xfrm>
            <a:prstGeom prst="rect">
              <a:avLst/>
            </a:prstGeom>
            <a:solidFill>
              <a:srgbClr val="FFFC79"/>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3500">
                  <a:solidFill>
                    <a:srgbClr val="011993"/>
                  </a:solidFill>
                  <a:latin typeface="+mj-lt"/>
                  <a:ea typeface="+mj-ea"/>
                  <a:cs typeface="+mj-cs"/>
                  <a:sym typeface="Helvetica Neue"/>
                </a:defRPr>
              </a:lvl1pPr>
            </a:lstStyle>
            <a:p>
              <a:r>
                <a:t>Les salariés du Comité</a:t>
              </a:r>
            </a:p>
          </p:txBody>
        </p:sp>
        <p:pic>
          <p:nvPicPr>
            <p:cNvPr id="211" name="Les salariés du Comité" descr="Les salariés du Comité"/>
            <p:cNvPicPr>
              <a:picLocks/>
            </p:cNvPicPr>
            <p:nvPr/>
          </p:nvPicPr>
          <p:blipFill>
            <a:blip r:embed="rId10" cstate="print"/>
            <a:stretch>
              <a:fillRect/>
            </a:stretch>
          </p:blipFill>
          <p:spPr>
            <a:xfrm>
              <a:off x="-1" y="-1"/>
              <a:ext cx="5916601" cy="1266446"/>
            </a:xfrm>
            <a:prstGeom prst="rect">
              <a:avLst/>
            </a:prstGeom>
            <a:effectLst/>
          </p:spPr>
        </p:pic>
      </p:grpSp>
      <p:pic>
        <p:nvPicPr>
          <p:cNvPr id="214" name="Image" descr="Image"/>
          <p:cNvPicPr>
            <a:picLocks noChangeAspect="1"/>
          </p:cNvPicPr>
          <p:nvPr/>
        </p:nvPicPr>
        <p:blipFill>
          <a:blip r:embed="rId11" cstate="print"/>
          <a:srcRect b="10947"/>
          <a:stretch>
            <a:fillRect/>
          </a:stretch>
        </p:blipFill>
        <p:spPr>
          <a:xfrm>
            <a:off x="520315" y="2502450"/>
            <a:ext cx="1204578" cy="1511023"/>
          </a:xfrm>
          <a:prstGeom prst="rect">
            <a:avLst/>
          </a:prstGeom>
          <a:ln w="25400">
            <a:solidFill>
              <a:srgbClr val="FFFFFF"/>
            </a:solidFill>
            <a:miter lim="400000"/>
          </a:ln>
        </p:spPr>
      </p:pic>
      <p:pic>
        <p:nvPicPr>
          <p:cNvPr id="215" name="IMG_1655.jpg" descr="IMG_1655.jpg"/>
          <p:cNvPicPr>
            <a:picLocks/>
          </p:cNvPicPr>
          <p:nvPr/>
        </p:nvPicPr>
        <p:blipFill>
          <a:blip r:embed="rId12" cstate="print"/>
          <a:srcRect l="43466" t="17739" r="43804" b="65402"/>
          <a:stretch>
            <a:fillRect/>
          </a:stretch>
        </p:blipFill>
        <p:spPr>
          <a:xfrm>
            <a:off x="6798649" y="2500536"/>
            <a:ext cx="1204814" cy="1409572"/>
          </a:xfrm>
          <a:prstGeom prst="rect">
            <a:avLst/>
          </a:prstGeom>
          <a:ln w="25400">
            <a:solidFill>
              <a:srgbClr val="FFFFFF"/>
            </a:solidFill>
            <a:miter lim="400000"/>
          </a:ln>
        </p:spPr>
      </p:pic>
      <p:pic>
        <p:nvPicPr>
          <p:cNvPr id="216" name="Image" descr="Image"/>
          <p:cNvPicPr>
            <a:picLocks noChangeAspect="1"/>
          </p:cNvPicPr>
          <p:nvPr/>
        </p:nvPicPr>
        <p:blipFill>
          <a:blip r:embed="rId13" cstate="print"/>
          <a:srcRect l="5898" r="5898" b="21290"/>
          <a:stretch>
            <a:fillRect/>
          </a:stretch>
        </p:blipFill>
        <p:spPr>
          <a:xfrm>
            <a:off x="349237" y="4763696"/>
            <a:ext cx="1539069" cy="1510760"/>
          </a:xfrm>
          <a:prstGeom prst="rect">
            <a:avLst/>
          </a:prstGeom>
          <a:ln w="25400">
            <a:solidFill>
              <a:srgbClr val="FFFFFF"/>
            </a:solidFill>
            <a:miter lim="400000"/>
          </a:ln>
        </p:spPr>
      </p:pic>
      <p:pic>
        <p:nvPicPr>
          <p:cNvPr id="217" name="Image" descr="Image"/>
          <p:cNvPicPr>
            <a:picLocks noChangeAspect="1"/>
          </p:cNvPicPr>
          <p:nvPr/>
        </p:nvPicPr>
        <p:blipFill>
          <a:blip r:embed="rId14" cstate="print"/>
          <a:stretch>
            <a:fillRect/>
          </a:stretch>
        </p:blipFill>
        <p:spPr>
          <a:xfrm>
            <a:off x="362211" y="6657199"/>
            <a:ext cx="1520724" cy="1672797"/>
          </a:xfrm>
          <a:prstGeom prst="rect">
            <a:avLst/>
          </a:prstGeom>
          <a:ln w="25400">
            <a:solidFill>
              <a:srgbClr val="FFFFFF"/>
            </a:solidFill>
            <a:miter lim="400000"/>
          </a:ln>
        </p:spPr>
      </p:pic>
      <p:pic>
        <p:nvPicPr>
          <p:cNvPr id="218" name="Image" descr="Image"/>
          <p:cNvPicPr>
            <a:picLocks noChangeAspect="1"/>
          </p:cNvPicPr>
          <p:nvPr/>
        </p:nvPicPr>
        <p:blipFill>
          <a:blip r:embed="rId15" cstate="print"/>
          <a:stretch>
            <a:fillRect/>
          </a:stretch>
        </p:blipFill>
        <p:spPr>
          <a:xfrm>
            <a:off x="6714331" y="4763696"/>
            <a:ext cx="1373549" cy="1510904"/>
          </a:xfrm>
          <a:prstGeom prst="rect">
            <a:avLst/>
          </a:prstGeom>
          <a:ln w="25400">
            <a:solidFill>
              <a:srgbClr val="FFFFFF"/>
            </a:solidFill>
            <a:miter lim="400000"/>
          </a:ln>
        </p:spPr>
      </p:pic>
      <p:sp>
        <p:nvSpPr>
          <p:cNvPr id="219" name="Nathalie Charbonneau…"/>
          <p:cNvSpPr txBox="1"/>
          <p:nvPr/>
        </p:nvSpPr>
        <p:spPr>
          <a:xfrm>
            <a:off x="1821880" y="2068488"/>
            <a:ext cx="4696077" cy="2257028"/>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6"/>
          </a:lnRef>
          <a:fillRef idx="1">
            <a:schemeClr val="lt1"/>
          </a:fillRef>
          <a:effectRef idx="0">
            <a:schemeClr val="accent6"/>
          </a:effectRef>
          <a:fontRef idx="minor">
            <a:schemeClr val="dk1"/>
          </a:fontRef>
        </p:style>
        <p:txBody>
          <a:bodyPr wrap="square" lIns="50800" tIns="50800" rIns="50800" bIns="50800" anchor="ctr">
            <a:spAutoFit/>
          </a:bodyPr>
          <a:lstStyle/>
          <a:p>
            <a:pPr algn="just">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S19  Congés </a:t>
            </a:r>
          </a:p>
          <a:p>
            <a:pPr marL="514350" indent="-514350" algn="l">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S20 Télétravail 35h</a:t>
            </a:r>
          </a:p>
          <a:p>
            <a:pPr marL="514350" indent="-514350" algn="l">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Annuaire - RGPD – mails</a:t>
            </a:r>
          </a:p>
          <a:p>
            <a:pPr marL="514350" indent="-514350" algn="l">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Saisie des heures</a:t>
            </a:r>
          </a:p>
          <a:p>
            <a:pPr marL="514350" indent="-514350" algn="l">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Comptabilité </a:t>
            </a:r>
            <a:endParaRPr sz="2800" dirty="0">
              <a:solidFill>
                <a:schemeClr val="tx1"/>
              </a:solidFill>
              <a:latin typeface="Arial" pitchFamily="34" charset="0"/>
              <a:cs typeface="Arial" pitchFamily="34" charset="0"/>
            </a:endParaRPr>
          </a:p>
        </p:txBody>
      </p:sp>
      <p:sp>
        <p:nvSpPr>
          <p:cNvPr id="220" name="Guillaume Tessier…"/>
          <p:cNvSpPr txBox="1"/>
          <p:nvPr/>
        </p:nvSpPr>
        <p:spPr>
          <a:xfrm>
            <a:off x="8396288" y="2296707"/>
            <a:ext cx="4608512" cy="1826141"/>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252000">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S19 Chômage partiel 10h</a:t>
            </a:r>
          </a:p>
          <a:p>
            <a:pPr algn="just" defTabSz="252000">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Télétravail 25h</a:t>
            </a:r>
          </a:p>
          <a:p>
            <a:pPr algn="just" defTabSz="252000">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S20 Chômage partiel 10h</a:t>
            </a:r>
          </a:p>
          <a:p>
            <a:pPr algn="just" defTabSz="252000">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Télétravail 25h</a:t>
            </a:r>
          </a:p>
        </p:txBody>
      </p:sp>
      <p:sp>
        <p:nvSpPr>
          <p:cNvPr id="221" name="Kevin Trécul…"/>
          <p:cNvSpPr txBox="1"/>
          <p:nvPr/>
        </p:nvSpPr>
        <p:spPr>
          <a:xfrm>
            <a:off x="1921160" y="5040985"/>
            <a:ext cx="4645865" cy="964367"/>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6"/>
          </a:lnRef>
          <a:fillRef idx="1">
            <a:schemeClr val="lt1"/>
          </a:fillRef>
          <a:effectRef idx="0">
            <a:schemeClr val="accent6"/>
          </a:effectRef>
          <a:fontRef idx="minor">
            <a:schemeClr val="dk1"/>
          </a:fontRef>
        </p:style>
        <p:txBody>
          <a:bodyPr lIns="50800" tIns="50800" rIns="50800" bIns="50800" anchor="ctr">
            <a:spAutoFit/>
          </a:bodyPr>
          <a:lstStyle/>
          <a:p>
            <a:pPr marL="514350" indent="-514350" algn="just">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S19 Chômage partiel 35h</a:t>
            </a:r>
          </a:p>
          <a:p>
            <a:pPr marL="514350" indent="-514350" algn="just">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rPr>
              <a:t>S20 Chômage partiel 35h</a:t>
            </a:r>
            <a:endParaRPr sz="2800" dirty="0">
              <a:solidFill>
                <a:schemeClr val="tx1"/>
              </a:solidFill>
              <a:latin typeface="Arial" pitchFamily="34" charset="0"/>
              <a:cs typeface="Arial" pitchFamily="34" charset="0"/>
            </a:endParaRPr>
          </a:p>
        </p:txBody>
      </p:sp>
      <p:sp>
        <p:nvSpPr>
          <p:cNvPr id="222" name="Corentin Leroux…"/>
          <p:cNvSpPr txBox="1"/>
          <p:nvPr/>
        </p:nvSpPr>
        <p:spPr>
          <a:xfrm>
            <a:off x="1965896" y="6537878"/>
            <a:ext cx="4601129" cy="1826141"/>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p>
            <a:pPr marL="514350" indent="-514350" algn="l">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S19 Chômage partiel 22h</a:t>
            </a:r>
          </a:p>
          <a:p>
            <a:pPr marL="514350" indent="-514350" algn="l">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Télétravail  8h</a:t>
            </a:r>
          </a:p>
          <a:p>
            <a:pPr marL="514350" indent="-514350" algn="l">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S20 Chômage partiel 22h</a:t>
            </a:r>
          </a:p>
          <a:p>
            <a:pPr marL="514350" indent="-514350" algn="l">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Télétravail 8h</a:t>
            </a:r>
          </a:p>
        </p:txBody>
      </p:sp>
      <p:sp>
        <p:nvSpPr>
          <p:cNvPr id="223" name="Crystal Despert…"/>
          <p:cNvSpPr txBox="1"/>
          <p:nvPr/>
        </p:nvSpPr>
        <p:spPr>
          <a:xfrm>
            <a:off x="8235186" y="4841709"/>
            <a:ext cx="4645864" cy="1395254"/>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500" b="1">
                <a:solidFill>
                  <a:srgbClr val="FFFFFF"/>
                </a:solidFill>
                <a:latin typeface="+mj-lt"/>
                <a:ea typeface="+mj-ea"/>
                <a:cs typeface="+mj-cs"/>
                <a:sym typeface="Helvetica Neue"/>
              </a:defRPr>
            </a:pPr>
            <a:r>
              <a:rPr lang="fr-FR" sz="2800" dirty="0">
                <a:solidFill>
                  <a:schemeClr val="tx1"/>
                </a:solidFill>
                <a:latin typeface="Arial" pitchFamily="34" charset="0"/>
                <a:cs typeface="Arial" pitchFamily="34" charset="0"/>
                <a:sym typeface="Helvetica Neue"/>
              </a:rPr>
              <a:t>S19 Chômage partiel  18h</a:t>
            </a:r>
          </a:p>
          <a:p>
            <a:pPr algn="just">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S19 Chômage partiel  18h</a:t>
            </a:r>
          </a:p>
          <a:p>
            <a:pPr algn="just">
              <a:defRPr sz="2500" b="1">
                <a:solidFill>
                  <a:srgbClr val="FFFFFF"/>
                </a:solidFill>
                <a:latin typeface="+mj-lt"/>
                <a:ea typeface="+mj-ea"/>
                <a:cs typeface="+mj-cs"/>
                <a:sym typeface="Helvetica Neue"/>
              </a:defRPr>
            </a:pPr>
            <a:endParaRPr lang="fr-FR" sz="2800" dirty="0">
              <a:solidFill>
                <a:schemeClr val="tx1"/>
              </a:solidFill>
              <a:latin typeface="Arial" pitchFamily="34" charset="0"/>
              <a:cs typeface="Arial" pitchFamily="34" charset="0"/>
              <a:sym typeface="Helvetica Neue"/>
            </a:endParaRPr>
          </a:p>
        </p:txBody>
      </p:sp>
      <p:sp>
        <p:nvSpPr>
          <p:cNvPr id="224" name="Alexandre Frimont…"/>
          <p:cNvSpPr txBox="1"/>
          <p:nvPr/>
        </p:nvSpPr>
        <p:spPr>
          <a:xfrm>
            <a:off x="8235186" y="6858053"/>
            <a:ext cx="4645864" cy="1395254"/>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Jason-</a:t>
            </a:r>
          </a:p>
          <a:p>
            <a:pPr algn="just">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S19 Chômage partiel 18h</a:t>
            </a:r>
          </a:p>
          <a:p>
            <a:pPr algn="just">
              <a:defRPr sz="2500" b="1">
                <a:solidFill>
                  <a:srgbClr val="FFFFFF"/>
                </a:solidFill>
                <a:latin typeface="+mj-lt"/>
                <a:ea typeface="+mj-ea"/>
                <a:cs typeface="+mj-cs"/>
                <a:sym typeface="Helvetica Neue"/>
              </a:defRPr>
            </a:pPr>
            <a:r>
              <a:rPr lang="fr-FR" sz="2800" b="1" dirty="0">
                <a:solidFill>
                  <a:schemeClr val="tx1"/>
                </a:solidFill>
                <a:latin typeface="Arial" pitchFamily="34" charset="0"/>
                <a:cs typeface="Arial" pitchFamily="34" charset="0"/>
                <a:sym typeface="Helvetica Neue"/>
              </a:rPr>
              <a:t>S20 Chômage partiel 18h</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3"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4"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5"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6"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7"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028789" y="-17632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9"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7" cstate="print"/>
          <a:srcRect l="7048" t="1406"/>
          <a:stretch>
            <a:fillRect/>
          </a:stretch>
        </p:blipFill>
        <p:spPr>
          <a:xfrm rot="21360000">
            <a:off x="4455136" y="-271336"/>
            <a:ext cx="5221260" cy="1356937"/>
          </a:xfrm>
          <a:prstGeom prst="rect">
            <a:avLst/>
          </a:prstGeom>
          <a:ln w="12700">
            <a:miter lim="400000"/>
          </a:ln>
        </p:spPr>
      </p:pic>
      <p:pic>
        <p:nvPicPr>
          <p:cNvPr id="142" name="Image" descr="Image"/>
          <p:cNvPicPr>
            <a:picLocks noChangeAspect="1"/>
          </p:cNvPicPr>
          <p:nvPr/>
        </p:nvPicPr>
        <p:blipFill>
          <a:blip r:embed="rId10" cstate="print"/>
          <a:stretch>
            <a:fillRect/>
          </a:stretch>
        </p:blipFill>
        <p:spPr>
          <a:xfrm>
            <a:off x="1693375" y="7540381"/>
            <a:ext cx="1114575" cy="720870"/>
          </a:xfrm>
          <a:prstGeom prst="rect">
            <a:avLst/>
          </a:prstGeom>
          <a:ln w="12700">
            <a:miter lim="400000"/>
          </a:ln>
        </p:spPr>
      </p:pic>
      <p:pic>
        <p:nvPicPr>
          <p:cNvPr id="143" name="Image" descr="Image"/>
          <p:cNvPicPr>
            <a:picLocks noChangeAspect="1"/>
          </p:cNvPicPr>
          <p:nvPr/>
        </p:nvPicPr>
        <p:blipFill>
          <a:blip r:embed="rId11" cstate="print"/>
          <a:stretch>
            <a:fillRect/>
          </a:stretch>
        </p:blipFill>
        <p:spPr>
          <a:xfrm>
            <a:off x="3352455" y="7540381"/>
            <a:ext cx="1003673" cy="720870"/>
          </a:xfrm>
          <a:prstGeom prst="rect">
            <a:avLst/>
          </a:prstGeom>
          <a:ln w="12700">
            <a:miter lim="400000"/>
          </a:ln>
        </p:spPr>
      </p:pic>
      <p:pic>
        <p:nvPicPr>
          <p:cNvPr id="144" name="Image" descr="Image"/>
          <p:cNvPicPr>
            <a:picLocks noChangeAspect="1"/>
          </p:cNvPicPr>
          <p:nvPr/>
        </p:nvPicPr>
        <p:blipFill>
          <a:blip r:embed="rId12" cstate="print"/>
          <a:stretch>
            <a:fillRect/>
          </a:stretch>
        </p:blipFill>
        <p:spPr>
          <a:xfrm>
            <a:off x="4899603" y="7475304"/>
            <a:ext cx="798915" cy="798915"/>
          </a:xfrm>
          <a:prstGeom prst="rect">
            <a:avLst/>
          </a:prstGeom>
          <a:ln w="12700">
            <a:miter lim="400000"/>
          </a:ln>
        </p:spPr>
      </p:pic>
      <p:pic>
        <p:nvPicPr>
          <p:cNvPr id="145" name="Image" descr="Image"/>
          <p:cNvPicPr>
            <a:picLocks noChangeAspect="1"/>
          </p:cNvPicPr>
          <p:nvPr/>
        </p:nvPicPr>
        <p:blipFill>
          <a:blip r:embed="rId13" cstate="print"/>
          <a:stretch>
            <a:fillRect/>
          </a:stretch>
        </p:blipFill>
        <p:spPr>
          <a:xfrm>
            <a:off x="6180549" y="7467627"/>
            <a:ext cx="1983633" cy="835440"/>
          </a:xfrm>
          <a:prstGeom prst="rect">
            <a:avLst/>
          </a:prstGeom>
          <a:ln w="12700">
            <a:miter lim="400000"/>
          </a:ln>
        </p:spPr>
      </p:pic>
      <p:pic>
        <p:nvPicPr>
          <p:cNvPr id="146" name="Image" descr="Image"/>
          <p:cNvPicPr>
            <a:picLocks noChangeAspect="1"/>
          </p:cNvPicPr>
          <p:nvPr/>
        </p:nvPicPr>
        <p:blipFill>
          <a:blip r:embed="rId14" cstate="print"/>
          <a:srcRect t="20390" b="20390"/>
          <a:stretch>
            <a:fillRect/>
          </a:stretch>
        </p:blipFill>
        <p:spPr>
          <a:xfrm>
            <a:off x="8646214" y="7467627"/>
            <a:ext cx="1463214" cy="866497"/>
          </a:xfrm>
          <a:prstGeom prst="rect">
            <a:avLst/>
          </a:prstGeom>
          <a:ln w="12700">
            <a:miter lim="400000"/>
          </a:ln>
        </p:spPr>
      </p:pic>
      <p:pic>
        <p:nvPicPr>
          <p:cNvPr id="147" name="Image" descr="Image"/>
          <p:cNvPicPr>
            <a:picLocks noChangeAspect="1"/>
          </p:cNvPicPr>
          <p:nvPr/>
        </p:nvPicPr>
        <p:blipFill>
          <a:blip r:embed="rId15" cstate="print"/>
          <a:stretch>
            <a:fillRect/>
          </a:stretch>
        </p:blipFill>
        <p:spPr>
          <a:xfrm>
            <a:off x="10530079" y="7459178"/>
            <a:ext cx="883275" cy="883275"/>
          </a:xfrm>
          <a:prstGeom prst="rect">
            <a:avLst/>
          </a:prstGeom>
          <a:ln w="12700">
            <a:miter lim="400000"/>
          </a:ln>
        </p:spPr>
      </p:pic>
      <p:sp>
        <p:nvSpPr>
          <p:cNvPr id="24" name="ZoneTexte 23"/>
          <p:cNvSpPr txBox="1"/>
          <p:nvPr/>
        </p:nvSpPr>
        <p:spPr>
          <a:xfrm>
            <a:off x="0" y="1276400"/>
            <a:ext cx="13004800" cy="6212983"/>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000" b="1" dirty="0">
                <a:solidFill>
                  <a:srgbClr val="FF0000"/>
                </a:solidFill>
                <a:effectLst>
                  <a:outerShdw blurRad="38100" dist="38100" dir="2700000" algn="tl">
                    <a:srgbClr val="000000">
                      <a:alpha val="43137"/>
                    </a:srgbClr>
                  </a:outerShdw>
                </a:effectLst>
              </a:rPr>
              <a:t>  </a:t>
            </a:r>
          </a:p>
          <a:p>
            <a:pPr algn="l"/>
            <a:r>
              <a:rPr lang="fr-FR" sz="4000" b="1" dirty="0">
                <a:solidFill>
                  <a:srgbClr val="FF0000"/>
                </a:solidFill>
                <a:effectLst>
                  <a:outerShdw blurRad="38100" dist="38100" dir="2700000" algn="tl">
                    <a:srgbClr val="000000">
                      <a:alpha val="43137"/>
                    </a:srgbClr>
                  </a:outerShdw>
                </a:effectLst>
              </a:rPr>
              <a:t>  Points RH </a:t>
            </a:r>
            <a:br>
              <a:rPr lang="fr-FR" sz="3000" b="1" dirty="0">
                <a:solidFill>
                  <a:srgbClr val="0070C0"/>
                </a:solidFill>
              </a:rPr>
            </a:br>
            <a:r>
              <a:rPr lang="fr-FR" sz="2400" b="1" dirty="0">
                <a:solidFill>
                  <a:srgbClr val="FF0000"/>
                </a:solidFill>
                <a:latin typeface="Arial Black"/>
              </a:rPr>
              <a:t>►</a:t>
            </a:r>
            <a:r>
              <a:rPr lang="fr-FR" sz="2400" b="1" dirty="0">
                <a:solidFill>
                  <a:srgbClr val="0070C0"/>
                </a:solidFill>
                <a:latin typeface="Arial Black"/>
              </a:rPr>
              <a:t> </a:t>
            </a:r>
            <a:r>
              <a:rPr lang="fr-FR" sz="2400" dirty="0">
                <a:solidFill>
                  <a:schemeClr val="tx1"/>
                </a:solidFill>
                <a:latin typeface="Arial" pitchFamily="34" charset="0"/>
                <a:cs typeface="Arial" pitchFamily="34" charset="0"/>
              </a:rPr>
              <a:t>Mail de PSL : mise à jour du logiciel de paye pour les activités partielles ce qui peut amener un  retard dans l’édition des  bulletins de paye - Si aucun bulletin avant le 30 avril un acompte salaire sera versé équivalent à 80% du salaire- Salaire reçu le 30 Avril pour nos salariés </a:t>
            </a:r>
            <a:br>
              <a:rPr lang="fr-FR" sz="2400" dirty="0">
                <a:solidFill>
                  <a:srgbClr val="0070C0"/>
                </a:solidFill>
              </a:rPr>
            </a:br>
            <a:r>
              <a:rPr lang="fr-FR" sz="2400" dirty="0">
                <a:solidFill>
                  <a:srgbClr val="FF0000"/>
                </a:solidFill>
                <a:latin typeface="Arial Black"/>
              </a:rPr>
              <a:t>►</a:t>
            </a:r>
            <a:r>
              <a:rPr lang="fr-FR" sz="2400" dirty="0">
                <a:solidFill>
                  <a:srgbClr val="0070C0"/>
                </a:solidFill>
                <a:latin typeface="Arial Black"/>
              </a:rPr>
              <a:t> </a:t>
            </a:r>
            <a:r>
              <a:rPr lang="fr-FR" sz="2400" dirty="0">
                <a:solidFill>
                  <a:schemeClr val="tx1"/>
                </a:solidFill>
                <a:latin typeface="Arial" pitchFamily="34" charset="0"/>
                <a:cs typeface="Arial" pitchFamily="34" charset="0"/>
              </a:rPr>
              <a:t>Nathalie a suivie une formation en </a:t>
            </a:r>
            <a:r>
              <a:rPr lang="fr-FR" sz="2400" dirty="0" err="1">
                <a:solidFill>
                  <a:schemeClr val="tx1"/>
                </a:solidFill>
                <a:latin typeface="Arial" pitchFamily="34" charset="0"/>
                <a:cs typeface="Arial" pitchFamily="34" charset="0"/>
              </a:rPr>
              <a:t>visio</a:t>
            </a:r>
            <a:r>
              <a:rPr lang="fr-FR" sz="2400" dirty="0">
                <a:solidFill>
                  <a:schemeClr val="tx1"/>
                </a:solidFill>
                <a:latin typeface="Arial" pitchFamily="34" charset="0"/>
                <a:cs typeface="Arial" pitchFamily="34" charset="0"/>
              </a:rPr>
              <a:t>  conférence sur le RGPD pour le comité </a:t>
            </a:r>
          </a:p>
          <a:p>
            <a:pPr algn="l"/>
            <a:r>
              <a:rPr lang="fr-FR" sz="2400" dirty="0">
                <a:solidFill>
                  <a:schemeClr val="tx1"/>
                </a:solidFill>
                <a:latin typeface="Arial" pitchFamily="34" charset="0"/>
                <a:cs typeface="Arial" pitchFamily="34" charset="0"/>
              </a:rPr>
              <a:t>Olivier a mis en ligne sur notre site internet  des documents correspondants à cette formation  qui peuvent concerner nos clubs </a:t>
            </a:r>
            <a:br>
              <a:rPr lang="fr-FR" sz="2400" dirty="0">
                <a:solidFill>
                  <a:srgbClr val="0070C0"/>
                </a:solidFill>
              </a:rPr>
            </a:br>
            <a:r>
              <a:rPr lang="fr-FR" sz="2400" dirty="0">
                <a:solidFill>
                  <a:schemeClr val="tx1"/>
                </a:solidFill>
                <a:latin typeface="Arial" pitchFamily="34" charset="0"/>
                <a:cs typeface="Arial" pitchFamily="34" charset="0"/>
              </a:rPr>
              <a:t>Nathalie a déposé  également ses documents sur notre SharePoint</a:t>
            </a:r>
          </a:p>
          <a:p>
            <a:pPr algn="l"/>
            <a:r>
              <a:rPr lang="fr-FR" sz="2400" b="1" dirty="0">
                <a:solidFill>
                  <a:srgbClr val="FF0000"/>
                </a:solidFill>
              </a:rPr>
              <a:t>► </a:t>
            </a:r>
            <a:r>
              <a:rPr lang="fr-FR" sz="2400" dirty="0">
                <a:solidFill>
                  <a:schemeClr val="tx1"/>
                </a:solidFill>
                <a:latin typeface="Arial" pitchFamily="34" charset="0"/>
                <a:cs typeface="Arial" pitchFamily="34" charset="0"/>
              </a:rPr>
              <a:t>Le nouveau président sera l’élu associé aux travaux liés au RGPD</a:t>
            </a:r>
          </a:p>
          <a:p>
            <a:pPr algn="l"/>
            <a:r>
              <a:rPr lang="fr-FR" sz="2400" dirty="0">
                <a:solidFill>
                  <a:schemeClr val="tx1"/>
                </a:solidFill>
                <a:latin typeface="Arial" pitchFamily="34" charset="0"/>
                <a:cs typeface="Arial" pitchFamily="34" charset="0"/>
              </a:rPr>
              <a:t> Nathalie la salariée étant référent et travaille  sur cette mission au sein du comité</a:t>
            </a:r>
          </a:p>
          <a:p>
            <a:pPr algn="l"/>
            <a:r>
              <a:rPr lang="fr-FR" sz="2400" dirty="0">
                <a:solidFill>
                  <a:srgbClr val="FF0000"/>
                </a:solidFill>
                <a:latin typeface="Arial" pitchFamily="34" charset="0"/>
                <a:cs typeface="Arial" pitchFamily="34" charset="0"/>
              </a:rPr>
              <a:t>►</a:t>
            </a:r>
            <a:r>
              <a:rPr lang="fr-FR" sz="2400" dirty="0">
                <a:solidFill>
                  <a:schemeClr val="tx1"/>
                </a:solidFill>
                <a:latin typeface="Arial" pitchFamily="34" charset="0"/>
                <a:cs typeface="Arial" pitchFamily="34" charset="0"/>
              </a:rPr>
              <a:t> Apprentissage de Jason : Nathalie se charge de récupérer tous les pièces utiles au dossier d’inscription de formation de Jason  après le 11 Mai  </a:t>
            </a:r>
          </a:p>
          <a:p>
            <a:pPr algn="l"/>
            <a:r>
              <a:rPr lang="fr-FR" sz="2400" dirty="0">
                <a:solidFill>
                  <a:schemeClr val="tx1"/>
                </a:solidFill>
                <a:latin typeface="Arial" pitchFamily="34" charset="0"/>
                <a:cs typeface="Arial" pitchFamily="34" charset="0"/>
              </a:rPr>
              <a:t>Jason aura en charge de les déposer au centre de formation CEMA </a:t>
            </a:r>
          </a:p>
          <a:p>
            <a:pPr algn="l"/>
            <a:r>
              <a:rPr lang="fr-FR" sz="2400" dirty="0">
                <a:solidFill>
                  <a:srgbClr val="FF0000"/>
                </a:solidFill>
                <a:latin typeface="Arial" pitchFamily="34" charset="0"/>
                <a:cs typeface="Arial" pitchFamily="34" charset="0"/>
              </a:rPr>
              <a:t>►</a:t>
            </a:r>
            <a:r>
              <a:rPr lang="fr-FR" sz="2400" dirty="0">
                <a:solidFill>
                  <a:schemeClr val="tx1"/>
                </a:solidFill>
                <a:latin typeface="Arial" pitchFamily="34" charset="0"/>
                <a:cs typeface="Arial" pitchFamily="34" charset="0"/>
              </a:rPr>
              <a:t> Gros doute sur la tenue de la tournée d’été  Michel et Alain réétudie le contrat de Jason dés le début de la semaine prochaine car son contrat termine en juillet  et doit reprendre vers la mi aout  </a:t>
            </a:r>
          </a:p>
          <a:p>
            <a:pPr algn="l"/>
            <a:endParaRPr lang="fr-FR" sz="2800" dirty="0">
              <a:solidFill>
                <a:schemeClr val="tx1"/>
              </a:solidFill>
              <a:latin typeface="Arial" pitchFamily="34" charset="0"/>
              <a:cs typeface="Arial" pitchFamily="34" charset="0"/>
            </a:endParaRPr>
          </a:p>
          <a:p>
            <a:pPr algn="l"/>
            <a:endParaRPr lang="fr-FR" sz="3000" b="1" dirty="0">
              <a:solidFill>
                <a:schemeClr val="tx1"/>
              </a:solidFill>
            </a:endParaRPr>
          </a:p>
        </p:txBody>
      </p:sp>
      <p:sp>
        <p:nvSpPr>
          <p:cNvPr id="25" name="ZoneTexte 24"/>
          <p:cNvSpPr txBox="1"/>
          <p:nvPr/>
        </p:nvSpPr>
        <p:spPr>
          <a:xfrm>
            <a:off x="237704" y="0"/>
            <a:ext cx="3694088"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30 avril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32310"/>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453314" y="189428"/>
            <a:ext cx="5476941" cy="1313609"/>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05856" y="7973144"/>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3262040" y="7973144"/>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918224" y="7973144"/>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6214368" y="8045152"/>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8662640" y="7973144"/>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10534848" y="7901136"/>
            <a:ext cx="883275" cy="883275"/>
          </a:xfrm>
          <a:prstGeom prst="rect">
            <a:avLst/>
          </a:prstGeom>
          <a:ln w="12700">
            <a:miter lim="400000"/>
          </a:ln>
        </p:spPr>
      </p:pic>
      <p:sp>
        <p:nvSpPr>
          <p:cNvPr id="24" name="ZoneTexte 23"/>
          <p:cNvSpPr txBox="1"/>
          <p:nvPr/>
        </p:nvSpPr>
        <p:spPr>
          <a:xfrm>
            <a:off x="0" y="2716560"/>
            <a:ext cx="13004800" cy="5098832"/>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endParaRPr lang="fr-FR" sz="3200" b="1" dirty="0">
              <a:solidFill>
                <a:srgbClr val="FF0000"/>
              </a:solidFill>
              <a:effectLst>
                <a:outerShdw blurRad="38100" dist="38100" dir="2700000" algn="tl">
                  <a:srgbClr val="000000">
                    <a:alpha val="43137"/>
                  </a:srgbClr>
                </a:outerShdw>
              </a:effectLst>
            </a:endParaRPr>
          </a:p>
          <a:p>
            <a:pPr lvl="1"/>
            <a:r>
              <a:rPr lang="fr-FR" sz="3200" b="1" dirty="0">
                <a:solidFill>
                  <a:srgbClr val="FF0000"/>
                </a:solidFill>
                <a:effectLst>
                  <a:outerShdw blurRad="38100" dist="38100" dir="2700000" algn="tl">
                    <a:srgbClr val="000000">
                      <a:alpha val="43137"/>
                    </a:srgbClr>
                  </a:outerShdw>
                </a:effectLst>
              </a:rPr>
              <a:t>Infos comité </a:t>
            </a:r>
          </a:p>
          <a:p>
            <a:pPr algn="l"/>
            <a:r>
              <a:rPr lang="fr-FR" sz="2600" dirty="0">
                <a:solidFill>
                  <a:srgbClr val="FF0000"/>
                </a:solidFill>
                <a:latin typeface="Arial Black"/>
              </a:rPr>
              <a:t>► </a:t>
            </a:r>
            <a:r>
              <a:rPr lang="fr-FR" sz="2400" dirty="0">
                <a:solidFill>
                  <a:schemeClr val="tx1"/>
                </a:solidFill>
                <a:latin typeface="Arial" pitchFamily="34" charset="0"/>
                <a:cs typeface="Arial" pitchFamily="34" charset="0"/>
              </a:rPr>
              <a:t>2 pongistes nous ont quittés : </a:t>
            </a:r>
          </a:p>
          <a:p>
            <a:pPr algn="l">
              <a:buFontTx/>
              <a:buChar char="-"/>
            </a:pPr>
            <a:r>
              <a:rPr lang="fr-FR" sz="2400" dirty="0">
                <a:solidFill>
                  <a:schemeClr val="tx1"/>
                </a:solidFill>
                <a:latin typeface="Arial" pitchFamily="34" charset="0"/>
                <a:cs typeface="Arial" pitchFamily="34" charset="0"/>
              </a:rPr>
              <a:t> Décès  le 18 avril de </a:t>
            </a:r>
            <a:r>
              <a:rPr lang="fr-FR" sz="2400" dirty="0">
                <a:latin typeface="Arial" pitchFamily="34" charset="0"/>
                <a:cs typeface="Arial" pitchFamily="34" charset="0"/>
              </a:rPr>
              <a:t>Jean Yves Brunet  (74 ans) du club de Ste </a:t>
            </a:r>
            <a:r>
              <a:rPr lang="fr-FR" sz="2400" dirty="0" err="1">
                <a:latin typeface="Arial" pitchFamily="34" charset="0"/>
                <a:cs typeface="Arial" pitchFamily="34" charset="0"/>
              </a:rPr>
              <a:t>Jamme</a:t>
            </a:r>
            <a:r>
              <a:rPr lang="fr-FR" sz="2400" dirty="0">
                <a:latin typeface="Arial" pitchFamily="34" charset="0"/>
                <a:cs typeface="Arial" pitchFamily="34" charset="0"/>
              </a:rPr>
              <a:t> depuis une trentaine d'année suite à une longue maladie.</a:t>
            </a:r>
          </a:p>
          <a:p>
            <a:pPr algn="l"/>
            <a:r>
              <a:rPr lang="fr-FR" sz="2400" dirty="0">
                <a:latin typeface="Arial" pitchFamily="34" charset="0"/>
                <a:cs typeface="Arial" pitchFamily="34" charset="0"/>
              </a:rPr>
              <a:t>- </a:t>
            </a:r>
            <a:r>
              <a:rPr lang="fr-FR" sz="2400" dirty="0">
                <a:solidFill>
                  <a:schemeClr val="tx1"/>
                </a:solidFill>
                <a:latin typeface="Arial" pitchFamily="34" charset="0"/>
                <a:cs typeface="Arial" pitchFamily="34" charset="0"/>
              </a:rPr>
              <a:t>Décès de René </a:t>
            </a:r>
            <a:r>
              <a:rPr lang="fr-FR" sz="2400" dirty="0" err="1">
                <a:solidFill>
                  <a:schemeClr val="tx1"/>
                </a:solidFill>
                <a:latin typeface="Arial" pitchFamily="34" charset="0"/>
                <a:cs typeface="Arial" pitchFamily="34" charset="0"/>
              </a:rPr>
              <a:t>Cornic</a:t>
            </a:r>
            <a:r>
              <a:rPr lang="fr-FR" sz="2400" dirty="0">
                <a:solidFill>
                  <a:schemeClr val="tx1"/>
                </a:solidFill>
                <a:latin typeface="Arial" pitchFamily="34" charset="0"/>
                <a:cs typeface="Arial" pitchFamily="34" charset="0"/>
              </a:rPr>
              <a:t> Le mans Sarthe TT le 28 avril</a:t>
            </a:r>
            <a:br>
              <a:rPr lang="fr-FR" sz="2400" b="1" dirty="0">
                <a:solidFill>
                  <a:srgbClr val="0070C0"/>
                </a:solidFill>
              </a:rPr>
            </a:br>
            <a:r>
              <a:rPr lang="fr-FR" sz="2400" b="1" dirty="0">
                <a:solidFill>
                  <a:srgbClr val="FF0000"/>
                </a:solidFill>
              </a:rPr>
              <a:t>► </a:t>
            </a:r>
            <a:r>
              <a:rPr lang="fr-FR" sz="2400" dirty="0">
                <a:solidFill>
                  <a:schemeClr val="tx1"/>
                </a:solidFill>
                <a:latin typeface="Arial" pitchFamily="34" charset="0"/>
                <a:cs typeface="Arial" pitchFamily="34" charset="0"/>
              </a:rPr>
              <a:t>Prise de licence dans l’espace mon club : rajouter la ville de naissance et le code postal et le nom de jeune fille pour les femmes au moment de la création ou du renouvellement : en attente de procédure</a:t>
            </a:r>
          </a:p>
          <a:p>
            <a:pPr algn="l"/>
            <a:r>
              <a:rPr lang="fr-FR" sz="2400" b="1" dirty="0">
                <a:solidFill>
                  <a:srgbClr val="FF0000"/>
                </a:solidFill>
              </a:rPr>
              <a:t>► </a:t>
            </a:r>
            <a:r>
              <a:rPr lang="fr-FR" sz="2400" dirty="0">
                <a:solidFill>
                  <a:schemeClr val="tx1"/>
                </a:solidFill>
                <a:latin typeface="Arial" pitchFamily="34" charset="0"/>
                <a:cs typeface="Arial" pitchFamily="34" charset="0"/>
              </a:rPr>
              <a:t>Réouverture de la maison des sports lundi 11 mai en mode restreint pour les salariés avec aucun accès aux salles de réunion et interdit au public </a:t>
            </a:r>
          </a:p>
          <a:p>
            <a:pPr algn="l"/>
            <a:r>
              <a:rPr lang="fr-FR" sz="2400" dirty="0">
                <a:solidFill>
                  <a:schemeClr val="tx1"/>
                </a:solidFill>
                <a:latin typeface="Arial" pitchFamily="34" charset="0"/>
                <a:cs typeface="Arial" pitchFamily="34" charset="0"/>
              </a:rPr>
              <a:t>Le télétravail est à privilégier dans les comités ou cela est possible</a:t>
            </a:r>
            <a:r>
              <a:rPr lang="fr-FR" sz="2400" b="1" dirty="0">
                <a:solidFill>
                  <a:srgbClr val="FF0000"/>
                </a:solidFill>
              </a:rPr>
              <a:t> </a:t>
            </a:r>
          </a:p>
          <a:p>
            <a:pPr algn="l"/>
            <a:r>
              <a:rPr lang="fr-FR" sz="2400" b="1" dirty="0">
                <a:solidFill>
                  <a:srgbClr val="FF0000"/>
                </a:solidFill>
              </a:rPr>
              <a:t>► </a:t>
            </a:r>
            <a:r>
              <a:rPr lang="fr-FR" sz="2400" dirty="0">
                <a:solidFill>
                  <a:schemeClr val="tx1"/>
                </a:solidFill>
                <a:latin typeface="Arial" pitchFamily="34" charset="0"/>
                <a:cs typeface="Arial" pitchFamily="34" charset="0"/>
              </a:rPr>
              <a:t>Le département s’engage à verser les subventions votées  même si les actions n’ont pas eu lieu à cause de la situation actuelle covid19 </a:t>
            </a:r>
          </a:p>
          <a:p>
            <a:pPr algn="l"/>
            <a:endParaRPr lang="fr-FR" sz="2800" dirty="0">
              <a:solidFill>
                <a:schemeClr val="tx1"/>
              </a:solidFill>
              <a:latin typeface="Arial" pitchFamily="34" charset="0"/>
              <a:cs typeface="Arial" pitchFamily="34" charset="0"/>
            </a:endParaRPr>
          </a:p>
          <a:p>
            <a:pPr algn="l"/>
            <a:endParaRPr kumimoji="0" lang="fr-FR" sz="2600" i="0" u="none" strike="noStrike" cap="none" spc="0" normalizeH="0" baseline="0" dirty="0">
              <a:ln>
                <a:noFill/>
              </a:ln>
              <a:solidFill>
                <a:schemeClr val="tx1"/>
              </a:solidFill>
              <a:effectLst/>
              <a:uFillTx/>
              <a:latin typeface="Arial" pitchFamily="34" charset="0"/>
              <a:cs typeface="Arial" pitchFamily="34" charset="0"/>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0" y="340296"/>
            <a:ext cx="388843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chemeClr val="bg1"/>
                </a:solidFill>
              </a:rPr>
              <a:t>CR Visio</a:t>
            </a:r>
          </a:p>
          <a:p>
            <a:r>
              <a:rPr lang="fr-FR" b="1" dirty="0">
                <a:solidFill>
                  <a:schemeClr val="bg1"/>
                </a:solidFill>
              </a:rPr>
              <a:t> du 30 avril 2020</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102800" y="8918160"/>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386317" y="189252"/>
            <a:ext cx="5476941" cy="1457275"/>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05856" y="9032730"/>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2974008" y="9032730"/>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054128" y="8954685"/>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5206256" y="8918160"/>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7438504" y="8887103"/>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9094688" y="8870325"/>
            <a:ext cx="883275" cy="883275"/>
          </a:xfrm>
          <a:prstGeom prst="rect">
            <a:avLst/>
          </a:prstGeom>
          <a:ln w="12700">
            <a:miter lim="400000"/>
          </a:ln>
        </p:spPr>
      </p:pic>
      <p:sp>
        <p:nvSpPr>
          <p:cNvPr id="24" name="ZoneTexte 23"/>
          <p:cNvSpPr txBox="1"/>
          <p:nvPr/>
        </p:nvSpPr>
        <p:spPr>
          <a:xfrm>
            <a:off x="0" y="2428528"/>
            <a:ext cx="13004800" cy="6316447"/>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endParaRPr lang="fr-FR" sz="4000" b="1" dirty="0">
              <a:solidFill>
                <a:srgbClr val="FF0000"/>
              </a:solidFill>
              <a:effectLst>
                <a:outerShdw blurRad="38100" dist="38100" dir="2700000" algn="tl">
                  <a:srgbClr val="000000">
                    <a:alpha val="43137"/>
                  </a:srgbClr>
                </a:outerShdw>
              </a:effectLst>
            </a:endParaRPr>
          </a:p>
          <a:p>
            <a:pPr algn="l"/>
            <a:endParaRPr lang="fr-FR" sz="2800" b="1" dirty="0">
              <a:solidFill>
                <a:schemeClr val="tx1"/>
              </a:solidFill>
            </a:endParaRPr>
          </a:p>
          <a:p>
            <a:pPr algn="l"/>
            <a:endParaRPr lang="fr-FR" sz="2800" b="1" dirty="0">
              <a:solidFill>
                <a:srgbClr val="FF0000"/>
              </a:solidFill>
            </a:endParaRPr>
          </a:p>
          <a:p>
            <a:r>
              <a:rPr lang="fr-FR" b="1" dirty="0">
                <a:solidFill>
                  <a:srgbClr val="FF0000"/>
                </a:solidFill>
              </a:rPr>
              <a:t>Infos Ligue</a:t>
            </a:r>
          </a:p>
          <a:p>
            <a:pPr algn="l"/>
            <a:r>
              <a:rPr lang="fr-FR" sz="2800" b="1" dirty="0">
                <a:solidFill>
                  <a:srgbClr val="FF0000"/>
                </a:solidFill>
              </a:rPr>
              <a:t>► </a:t>
            </a:r>
            <a:r>
              <a:rPr lang="fr-FR" sz="2800" dirty="0">
                <a:solidFill>
                  <a:schemeClr val="tx1"/>
                </a:solidFill>
                <a:latin typeface="Arial" pitchFamily="34" charset="0"/>
                <a:cs typeface="Arial" pitchFamily="34" charset="0"/>
              </a:rPr>
              <a:t>Conseil de ligue le 04 Mai avec ordre du jour </a:t>
            </a:r>
          </a:p>
          <a:p>
            <a:pPr algn="l"/>
            <a:r>
              <a:rPr lang="fr-FR" sz="2800" dirty="0"/>
              <a:t>1 </a:t>
            </a:r>
            <a:r>
              <a:rPr lang="fr-FR" sz="2800" dirty="0">
                <a:latin typeface="Arial" pitchFamily="34" charset="0"/>
                <a:cs typeface="Arial" pitchFamily="34" charset="0"/>
              </a:rPr>
              <a:t>- Finances : </a:t>
            </a:r>
          </a:p>
          <a:p>
            <a:r>
              <a:rPr lang="fr-FR" sz="2800" dirty="0">
                <a:latin typeface="Arial" pitchFamily="34" charset="0"/>
                <a:cs typeface="Arial" pitchFamily="34" charset="0"/>
              </a:rPr>
              <a:t>Votes : tarifs 2020/2021 - Bilan 2019 - Budget 2020 révisé - Prévisionnel 2021</a:t>
            </a:r>
          </a:p>
          <a:p>
            <a:pPr algn="l"/>
            <a:r>
              <a:rPr lang="fr-FR" sz="2800" dirty="0">
                <a:latin typeface="Arial" pitchFamily="34" charset="0"/>
                <a:cs typeface="Arial" pitchFamily="34" charset="0"/>
              </a:rPr>
              <a:t> 2 - Technique : Projet de structures associées 	 </a:t>
            </a:r>
          </a:p>
          <a:p>
            <a:pPr algn="l"/>
            <a:r>
              <a:rPr lang="fr-FR" sz="2800" dirty="0">
                <a:latin typeface="Arial" pitchFamily="34" charset="0"/>
                <a:cs typeface="Arial" pitchFamily="34" charset="0"/>
              </a:rPr>
              <a:t> 3 - Sportive : Championnat féminin - décisions fin de saison 	</a:t>
            </a:r>
          </a:p>
          <a:p>
            <a:pPr algn="l"/>
            <a:r>
              <a:rPr lang="fr-FR" sz="2800" b="1" dirty="0">
                <a:solidFill>
                  <a:srgbClr val="FF0000"/>
                </a:solidFill>
              </a:rPr>
              <a:t>► </a:t>
            </a:r>
            <a:r>
              <a:rPr lang="fr-FR" sz="2800" dirty="0">
                <a:solidFill>
                  <a:schemeClr val="tx1"/>
                </a:solidFill>
              </a:rPr>
              <a:t>Visio ligue le 27 et 30 avril pour les dirigeants des clubs :  maintien du lien et </a:t>
            </a:r>
            <a:r>
              <a:rPr lang="fr-FR" sz="2800" dirty="0">
                <a:latin typeface="Arial" pitchFamily="34" charset="0"/>
                <a:cs typeface="Arial" pitchFamily="34" charset="0"/>
              </a:rPr>
              <a:t>maintenir l'engagement des pratiquants à la sortie du confinement</a:t>
            </a:r>
            <a:endParaRPr lang="fr-FR" sz="2800" b="1" dirty="0"/>
          </a:p>
          <a:p>
            <a:pPr algn="l"/>
            <a:endParaRPr lang="fr-FR" sz="2800" dirty="0">
              <a:solidFill>
                <a:schemeClr val="tx1"/>
              </a:solidFill>
            </a:endParaRPr>
          </a:p>
          <a:p>
            <a:pPr algn="l"/>
            <a:r>
              <a:rPr lang="fr-FR" sz="2800" b="1" dirty="0">
                <a:solidFill>
                  <a:srgbClr val="FF0000"/>
                </a:solidFill>
              </a:rPr>
              <a:t>► </a:t>
            </a:r>
            <a:r>
              <a:rPr lang="fr-FR" sz="2800" dirty="0">
                <a:solidFill>
                  <a:schemeClr val="tx1"/>
                </a:solidFill>
                <a:latin typeface="Arial" pitchFamily="34" charset="0"/>
                <a:cs typeface="Arial" pitchFamily="34" charset="0"/>
              </a:rPr>
              <a:t>Grand prix n’aura pas lieu en juin 2020 en accord avec l’organisateur le Mans Sarthe TT </a:t>
            </a:r>
          </a:p>
          <a:p>
            <a:pPr algn="l">
              <a:spcBef>
                <a:spcPts val="600"/>
              </a:spcBef>
            </a:pPr>
            <a:r>
              <a:rPr lang="fr-FR" sz="2800" b="1" dirty="0">
                <a:solidFill>
                  <a:srgbClr val="FF0000"/>
                </a:solidFill>
              </a:rPr>
              <a:t>► </a:t>
            </a:r>
            <a:r>
              <a:rPr lang="fr-FR" sz="2800" dirty="0">
                <a:solidFill>
                  <a:schemeClr val="tx1"/>
                </a:solidFill>
              </a:rPr>
              <a:t>Communiqué commun ligue et comités sur les compétitions vers la mi mai </a:t>
            </a:r>
          </a:p>
          <a:p>
            <a:pPr algn="l"/>
            <a:r>
              <a:rPr lang="fr-FR" sz="2800" b="1" dirty="0">
                <a:solidFill>
                  <a:srgbClr val="FF0000"/>
                </a:solidFill>
              </a:rPr>
              <a:t>► </a:t>
            </a:r>
            <a:r>
              <a:rPr lang="fr-FR" sz="2800" dirty="0">
                <a:solidFill>
                  <a:schemeClr val="tx1"/>
                </a:solidFill>
                <a:latin typeface="Arial" pitchFamily="34" charset="0"/>
                <a:cs typeface="Arial" pitchFamily="34" charset="0"/>
              </a:rPr>
              <a:t>AG ligue confirmé le 26 septembre en accord avec le Mans Sarthe TT </a:t>
            </a:r>
          </a:p>
          <a:p>
            <a:pPr algn="l"/>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a:p>
            <a:pPr algn="l"/>
            <a:r>
              <a:rPr lang="fr-FR" sz="3200" dirty="0">
                <a:solidFill>
                  <a:schemeClr val="tx1"/>
                </a:solidFill>
                <a:latin typeface="Arial" pitchFamily="34" charset="0"/>
                <a:cs typeface="Arial" pitchFamily="34" charset="0"/>
              </a:rPr>
              <a:t> </a:t>
            </a: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309712" y="274493"/>
            <a:ext cx="3312368"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2800" b="1" dirty="0">
                <a:solidFill>
                  <a:schemeClr val="bg1"/>
                </a:solidFill>
              </a:rPr>
              <a:t>CR Visio</a:t>
            </a:r>
          </a:p>
          <a:p>
            <a:r>
              <a:rPr lang="fr-FR" sz="2800" b="1" dirty="0">
                <a:solidFill>
                  <a:schemeClr val="bg1"/>
                </a:solidFill>
              </a:rPr>
              <a:t> du 30 avril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314308" y="-118525"/>
            <a:ext cx="5476941" cy="1457275"/>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677864" y="8261176"/>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3046016" y="8261176"/>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342160" y="8261176"/>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5494288" y="8261176"/>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7798544" y="8333184"/>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9526736" y="8333184"/>
            <a:ext cx="883275" cy="883275"/>
          </a:xfrm>
          <a:prstGeom prst="rect">
            <a:avLst/>
          </a:prstGeom>
          <a:ln w="12700">
            <a:miter lim="400000"/>
          </a:ln>
        </p:spPr>
      </p:pic>
      <p:sp>
        <p:nvSpPr>
          <p:cNvPr id="24" name="ZoneTexte 23"/>
          <p:cNvSpPr txBox="1"/>
          <p:nvPr/>
        </p:nvSpPr>
        <p:spPr>
          <a:xfrm>
            <a:off x="0" y="-804251"/>
            <a:ext cx="13004800" cy="11336437"/>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4000" tIns="50800" rIns="50800" bIns="50800" numCol="1" spcCol="38100" rtlCol="0" anchor="ctr">
            <a:spAutoFit/>
          </a:bodyPr>
          <a:lstStyle/>
          <a:p>
            <a:endParaRPr lang="fr-FR" b="1" dirty="0">
              <a:solidFill>
                <a:srgbClr val="FF0000"/>
              </a:solidFill>
              <a:effectLst>
                <a:outerShdw blurRad="38100" dist="38100" dir="2700000" algn="tl">
                  <a:srgbClr val="000000">
                    <a:alpha val="43137"/>
                  </a:srgbClr>
                </a:outerShdw>
              </a:effectLst>
            </a:endParaRPr>
          </a:p>
          <a:p>
            <a:endParaRPr lang="fr-FR" b="1" dirty="0">
              <a:solidFill>
                <a:srgbClr val="FF0000"/>
              </a:solidFill>
              <a:effectLst>
                <a:outerShdw blurRad="38100" dist="38100" dir="2700000" algn="tl">
                  <a:srgbClr val="000000">
                    <a:alpha val="43137"/>
                  </a:srgbClr>
                </a:outerShdw>
              </a:effectLst>
            </a:endParaRPr>
          </a:p>
          <a:p>
            <a:endParaRPr lang="fr-FR" b="1" dirty="0">
              <a:solidFill>
                <a:srgbClr val="FF0000"/>
              </a:solidFill>
              <a:effectLst>
                <a:outerShdw blurRad="38100" dist="38100" dir="2700000" algn="tl">
                  <a:srgbClr val="000000">
                    <a:alpha val="43137"/>
                  </a:srgbClr>
                </a:outerShdw>
              </a:effectLst>
            </a:endParaRPr>
          </a:p>
          <a:p>
            <a:endParaRPr lang="fr-FR" b="1" dirty="0">
              <a:solidFill>
                <a:srgbClr val="FF0000"/>
              </a:solidFill>
              <a:effectLst>
                <a:outerShdw blurRad="38100" dist="38100" dir="2700000" algn="tl">
                  <a:srgbClr val="000000">
                    <a:alpha val="43137"/>
                  </a:srgbClr>
                </a:outerShdw>
              </a:effectLst>
            </a:endParaRPr>
          </a:p>
          <a:p>
            <a:endParaRPr lang="fr-FR" b="1" dirty="0">
              <a:solidFill>
                <a:srgbClr val="FF0000"/>
              </a:solidFill>
              <a:effectLst>
                <a:outerShdw blurRad="38100" dist="38100" dir="2700000" algn="tl">
                  <a:srgbClr val="000000">
                    <a:alpha val="43137"/>
                  </a:srgbClr>
                </a:outerShdw>
              </a:effectLst>
            </a:endParaRPr>
          </a:p>
          <a:p>
            <a:r>
              <a:rPr lang="fr-FR" b="1" dirty="0">
                <a:solidFill>
                  <a:srgbClr val="FF0000"/>
                </a:solidFill>
                <a:effectLst>
                  <a:outerShdw blurRad="38100" dist="38100" dir="2700000" algn="tl">
                    <a:srgbClr val="000000">
                      <a:alpha val="43137"/>
                    </a:srgbClr>
                  </a:outerShdw>
                </a:effectLst>
              </a:rPr>
              <a:t>Infos FFTT</a:t>
            </a:r>
          </a:p>
          <a:p>
            <a:pPr algn="l"/>
            <a:r>
              <a:rPr lang="fr-FR" sz="2800" dirty="0">
                <a:solidFill>
                  <a:srgbClr val="FF0000"/>
                </a:solidFill>
                <a:latin typeface="Arial" pitchFamily="34" charset="0"/>
                <a:cs typeface="Arial" pitchFamily="34" charset="0"/>
              </a:rPr>
              <a:t>►</a:t>
            </a:r>
            <a:r>
              <a:rPr lang="fr-FR" sz="2800" dirty="0">
                <a:solidFill>
                  <a:schemeClr val="tx1"/>
                </a:solidFill>
                <a:latin typeface="Arial" pitchFamily="34" charset="0"/>
                <a:cs typeface="Arial" pitchFamily="34" charset="0"/>
              </a:rPr>
              <a:t> Tous les documents de la fédération nous sont parvenues : Circulaire administrative et financière – communication administrative  - grille des indemnités de formation et calendrier v2 2020 -2021</a:t>
            </a:r>
          </a:p>
          <a:p>
            <a:pPr algn="l"/>
            <a:endParaRPr lang="fr-FR" sz="2800" b="1" dirty="0">
              <a:solidFill>
                <a:srgbClr val="FF0000"/>
              </a:solidFill>
              <a:effectLst>
                <a:outerShdw blurRad="38100" dist="38100" dir="2700000" algn="tl">
                  <a:srgbClr val="000000">
                    <a:alpha val="43137"/>
                  </a:srgbClr>
                </a:outerShdw>
              </a:effectLst>
            </a:endParaRPr>
          </a:p>
          <a:p>
            <a:pPr algn="l"/>
            <a:r>
              <a:rPr lang="fr-FR" sz="2800" dirty="0">
                <a:solidFill>
                  <a:srgbClr val="FF0000"/>
                </a:solidFill>
                <a:latin typeface="Arial Black"/>
              </a:rPr>
              <a:t>►</a:t>
            </a:r>
            <a:r>
              <a:rPr lang="fr-FR" sz="2800" b="1" dirty="0">
                <a:solidFill>
                  <a:srgbClr val="0070C0"/>
                </a:solidFill>
              </a:rPr>
              <a:t> </a:t>
            </a:r>
            <a:r>
              <a:rPr lang="fr-FR" sz="2800" dirty="0">
                <a:solidFill>
                  <a:schemeClr val="tx1"/>
                </a:solidFill>
                <a:latin typeface="Arial" pitchFamily="34" charset="0"/>
                <a:cs typeface="Arial" pitchFamily="34" charset="0"/>
              </a:rPr>
              <a:t>Aucune augmentation des tarifs pour la prochaine saison vu le contexte actuel </a:t>
            </a:r>
            <a:br>
              <a:rPr lang="fr-FR" sz="2800" b="1" dirty="0">
                <a:solidFill>
                  <a:srgbClr val="0070C0"/>
                </a:solidFill>
              </a:rPr>
            </a:br>
            <a:r>
              <a:rPr lang="fr-FR" sz="2800" b="1" dirty="0">
                <a:solidFill>
                  <a:srgbClr val="FF0000"/>
                </a:solidFill>
              </a:rPr>
              <a:t>► </a:t>
            </a:r>
            <a:r>
              <a:rPr lang="fr-FR" sz="2800" dirty="0">
                <a:solidFill>
                  <a:schemeClr val="tx1"/>
                </a:solidFill>
                <a:latin typeface="Arial" pitchFamily="34" charset="0"/>
                <a:cs typeface="Arial" pitchFamily="34" charset="0"/>
              </a:rPr>
              <a:t>AG FFTT prévue initiale le 30 Mai puis dans un 2</a:t>
            </a:r>
            <a:r>
              <a:rPr lang="fr-FR" sz="2800" baseline="30000" dirty="0">
                <a:solidFill>
                  <a:schemeClr val="tx1"/>
                </a:solidFill>
                <a:latin typeface="Arial" pitchFamily="34" charset="0"/>
                <a:cs typeface="Arial" pitchFamily="34" charset="0"/>
              </a:rPr>
              <a:t>ème</a:t>
            </a:r>
            <a:r>
              <a:rPr lang="fr-FR" sz="2800" dirty="0">
                <a:solidFill>
                  <a:schemeClr val="tx1"/>
                </a:solidFill>
                <a:latin typeface="Arial" pitchFamily="34" charset="0"/>
                <a:cs typeface="Arial" pitchFamily="34" charset="0"/>
              </a:rPr>
              <a:t> temps le 28 juin </a:t>
            </a:r>
          </a:p>
          <a:p>
            <a:pPr algn="l"/>
            <a:r>
              <a:rPr lang="fr-FR" sz="2800" dirty="0">
                <a:solidFill>
                  <a:schemeClr val="tx1"/>
                </a:solidFill>
                <a:latin typeface="Arial" pitchFamily="34" charset="0"/>
                <a:cs typeface="Arial" pitchFamily="34" charset="0"/>
              </a:rPr>
              <a:t>Une nouvelle option a été retenue pour le dimanche 13 septembre 2020</a:t>
            </a:r>
          </a:p>
          <a:p>
            <a:pPr algn="l"/>
            <a:r>
              <a:rPr lang="fr-FR" sz="2800" dirty="0">
                <a:solidFill>
                  <a:schemeClr val="tx1"/>
                </a:solidFill>
                <a:latin typeface="Arial" pitchFamily="34" charset="0"/>
                <a:cs typeface="Arial" pitchFamily="34" charset="0"/>
              </a:rPr>
              <a:t>Date à confirmer  - AG élective le 06 décembre 2020</a:t>
            </a:r>
          </a:p>
          <a:p>
            <a:pPr algn="l"/>
            <a:r>
              <a:rPr lang="fr-FR" sz="2800" b="1" dirty="0">
                <a:solidFill>
                  <a:srgbClr val="FF0000"/>
                </a:solidFill>
                <a:latin typeface="Arial Black"/>
              </a:rPr>
              <a:t>► </a:t>
            </a:r>
            <a:r>
              <a:rPr lang="fr-FR" sz="2800" dirty="0">
                <a:solidFill>
                  <a:schemeClr val="tx1"/>
                </a:solidFill>
                <a:latin typeface="Arial" pitchFamily="34" charset="0"/>
                <a:cs typeface="Arial" pitchFamily="34" charset="0"/>
              </a:rPr>
              <a:t>Réduction à l’étude sur les engagements des équipes en nationales </a:t>
            </a:r>
          </a:p>
          <a:p>
            <a:pPr algn="l"/>
            <a:r>
              <a:rPr lang="fr-FR" sz="2800" b="1" dirty="0">
                <a:solidFill>
                  <a:srgbClr val="FF0000"/>
                </a:solidFill>
                <a:latin typeface="Arial Black"/>
              </a:rPr>
              <a:t>► </a:t>
            </a:r>
            <a:r>
              <a:rPr lang="fr-FR" sz="2800" dirty="0">
                <a:solidFill>
                  <a:schemeClr val="tx1"/>
                </a:solidFill>
                <a:latin typeface="Arial" pitchFamily="34" charset="0"/>
                <a:cs typeface="Arial" pitchFamily="34" charset="0"/>
              </a:rPr>
              <a:t>ANS pas de hausse du nombre de dossiers </a:t>
            </a:r>
          </a:p>
          <a:p>
            <a:pPr algn="l"/>
            <a:endParaRPr lang="fr-FR" sz="2800" dirty="0">
              <a:solidFill>
                <a:schemeClr val="tx1"/>
              </a:solidFill>
              <a:latin typeface="Arial" pitchFamily="34" charset="0"/>
              <a:cs typeface="Arial" pitchFamily="34" charset="0"/>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309712" y="274493"/>
            <a:ext cx="3312368"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2800" b="1" dirty="0">
                <a:solidFill>
                  <a:schemeClr val="bg1"/>
                </a:solidFill>
              </a:rPr>
              <a:t>CR Visio</a:t>
            </a:r>
          </a:p>
          <a:p>
            <a:r>
              <a:rPr lang="fr-FR" sz="2800" b="1" dirty="0">
                <a:solidFill>
                  <a:schemeClr val="bg1"/>
                </a:solidFill>
              </a:rPr>
              <a:t> du 30 avril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0"/>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3"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4"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5"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6"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7"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8"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316821" y="203458"/>
            <a:ext cx="5887251" cy="1543646"/>
            <a:chOff x="0" y="-1"/>
            <a:chExt cx="9380541" cy="4853318"/>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9" cstate="print"/>
            <a:stretch>
              <a:fillRect/>
            </a:stretch>
          </p:blipFill>
          <p:spPr>
            <a:xfrm>
              <a:off x="0" y="-1"/>
              <a:ext cx="9380541" cy="4853318"/>
            </a:xfrm>
            <a:prstGeom prst="rect">
              <a:avLst/>
            </a:prstGeom>
            <a:effectLst/>
          </p:spPr>
        </p:pic>
      </p:grpSp>
      <p:pic>
        <p:nvPicPr>
          <p:cNvPr id="141" name="Logo CDTT72 Blanc.pdf" descr="Logo CDTT72 Blanc.pdf"/>
          <p:cNvPicPr>
            <a:picLocks noChangeAspect="1"/>
          </p:cNvPicPr>
          <p:nvPr/>
        </p:nvPicPr>
        <p:blipFill>
          <a:blip r:embed="rId7" cstate="print"/>
          <a:srcRect l="7048" t="1406"/>
          <a:stretch>
            <a:fillRect/>
          </a:stretch>
        </p:blipFill>
        <p:spPr>
          <a:xfrm rot="21360000">
            <a:off x="4386317" y="189251"/>
            <a:ext cx="5476941" cy="1457275"/>
          </a:xfrm>
          <a:prstGeom prst="rect">
            <a:avLst/>
          </a:prstGeom>
          <a:ln w="12700">
            <a:miter lim="400000"/>
          </a:ln>
        </p:spPr>
      </p:pic>
      <p:pic>
        <p:nvPicPr>
          <p:cNvPr id="142" name="Image" descr="Image"/>
          <p:cNvPicPr>
            <a:picLocks noChangeAspect="1"/>
          </p:cNvPicPr>
          <p:nvPr/>
        </p:nvPicPr>
        <p:blipFill>
          <a:blip r:embed="rId10" cstate="print"/>
          <a:stretch>
            <a:fillRect/>
          </a:stretch>
        </p:blipFill>
        <p:spPr>
          <a:xfrm>
            <a:off x="1677864" y="8261176"/>
            <a:ext cx="1114575" cy="720870"/>
          </a:xfrm>
          <a:prstGeom prst="rect">
            <a:avLst/>
          </a:prstGeom>
          <a:ln w="12700">
            <a:miter lim="400000"/>
          </a:ln>
        </p:spPr>
      </p:pic>
      <p:pic>
        <p:nvPicPr>
          <p:cNvPr id="143" name="Image" descr="Image"/>
          <p:cNvPicPr>
            <a:picLocks noChangeAspect="1"/>
          </p:cNvPicPr>
          <p:nvPr/>
        </p:nvPicPr>
        <p:blipFill>
          <a:blip r:embed="rId11" cstate="print"/>
          <a:stretch>
            <a:fillRect/>
          </a:stretch>
        </p:blipFill>
        <p:spPr>
          <a:xfrm>
            <a:off x="3046016" y="8261176"/>
            <a:ext cx="1003673" cy="720870"/>
          </a:xfrm>
          <a:prstGeom prst="rect">
            <a:avLst/>
          </a:prstGeom>
          <a:ln w="12700">
            <a:miter lim="400000"/>
          </a:ln>
        </p:spPr>
      </p:pic>
      <p:pic>
        <p:nvPicPr>
          <p:cNvPr id="144" name="Image" descr="Image"/>
          <p:cNvPicPr>
            <a:picLocks noChangeAspect="1"/>
          </p:cNvPicPr>
          <p:nvPr/>
        </p:nvPicPr>
        <p:blipFill>
          <a:blip r:embed="rId12" cstate="print"/>
          <a:stretch>
            <a:fillRect/>
          </a:stretch>
        </p:blipFill>
        <p:spPr>
          <a:xfrm>
            <a:off x="4342160" y="8261176"/>
            <a:ext cx="798915" cy="798915"/>
          </a:xfrm>
          <a:prstGeom prst="rect">
            <a:avLst/>
          </a:prstGeom>
          <a:ln w="12700">
            <a:miter lim="400000"/>
          </a:ln>
        </p:spPr>
      </p:pic>
      <p:pic>
        <p:nvPicPr>
          <p:cNvPr id="145" name="Image" descr="Image"/>
          <p:cNvPicPr>
            <a:picLocks noChangeAspect="1"/>
          </p:cNvPicPr>
          <p:nvPr/>
        </p:nvPicPr>
        <p:blipFill>
          <a:blip r:embed="rId13" cstate="print"/>
          <a:stretch>
            <a:fillRect/>
          </a:stretch>
        </p:blipFill>
        <p:spPr>
          <a:xfrm>
            <a:off x="5494288" y="8261176"/>
            <a:ext cx="1983633" cy="835440"/>
          </a:xfrm>
          <a:prstGeom prst="rect">
            <a:avLst/>
          </a:prstGeom>
          <a:ln w="12700">
            <a:miter lim="400000"/>
          </a:ln>
        </p:spPr>
      </p:pic>
      <p:pic>
        <p:nvPicPr>
          <p:cNvPr id="146" name="Image" descr="Image"/>
          <p:cNvPicPr>
            <a:picLocks noChangeAspect="1"/>
          </p:cNvPicPr>
          <p:nvPr/>
        </p:nvPicPr>
        <p:blipFill>
          <a:blip r:embed="rId14" cstate="print"/>
          <a:srcRect t="20390" b="20390"/>
          <a:stretch>
            <a:fillRect/>
          </a:stretch>
        </p:blipFill>
        <p:spPr>
          <a:xfrm>
            <a:off x="7798544" y="8333184"/>
            <a:ext cx="1463214" cy="866497"/>
          </a:xfrm>
          <a:prstGeom prst="rect">
            <a:avLst/>
          </a:prstGeom>
          <a:ln w="12700">
            <a:miter lim="400000"/>
          </a:ln>
        </p:spPr>
      </p:pic>
      <p:pic>
        <p:nvPicPr>
          <p:cNvPr id="147" name="Image" descr="Image"/>
          <p:cNvPicPr>
            <a:picLocks noChangeAspect="1"/>
          </p:cNvPicPr>
          <p:nvPr/>
        </p:nvPicPr>
        <p:blipFill>
          <a:blip r:embed="rId15" cstate="print"/>
          <a:stretch>
            <a:fillRect/>
          </a:stretch>
        </p:blipFill>
        <p:spPr>
          <a:xfrm>
            <a:off x="9526736" y="8333184"/>
            <a:ext cx="883275" cy="883275"/>
          </a:xfrm>
          <a:prstGeom prst="rect">
            <a:avLst/>
          </a:prstGeom>
          <a:ln w="12700">
            <a:miter lim="400000"/>
          </a:ln>
        </p:spPr>
      </p:pic>
      <p:sp>
        <p:nvSpPr>
          <p:cNvPr id="24" name="ZoneTexte 23"/>
          <p:cNvSpPr txBox="1"/>
          <p:nvPr/>
        </p:nvSpPr>
        <p:spPr>
          <a:xfrm>
            <a:off x="0" y="1046713"/>
            <a:ext cx="13004800" cy="8412559"/>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FR" sz="3200" b="1" dirty="0">
              <a:solidFill>
                <a:srgbClr val="FF0000"/>
              </a:solidFill>
              <a:effectLst>
                <a:outerShdw blurRad="38100" dist="38100" dir="2700000" algn="tl">
                  <a:srgbClr val="000000">
                    <a:alpha val="43137"/>
                  </a:srgbClr>
                </a:outerShdw>
              </a:effectLst>
            </a:endParaRPr>
          </a:p>
          <a:p>
            <a:endParaRPr lang="fr-FR" sz="3200" b="1" dirty="0">
              <a:solidFill>
                <a:srgbClr val="FF0000"/>
              </a:solidFill>
              <a:effectLst>
                <a:outerShdw blurRad="38100" dist="38100" dir="2700000" algn="tl">
                  <a:srgbClr val="000000">
                    <a:alpha val="43137"/>
                  </a:srgbClr>
                </a:outerShdw>
              </a:effectLst>
            </a:endParaRPr>
          </a:p>
          <a:p>
            <a:endParaRPr lang="fr-FR" sz="3200" b="1" dirty="0">
              <a:solidFill>
                <a:srgbClr val="FF0000"/>
              </a:solidFill>
              <a:effectLst>
                <a:outerShdw blurRad="38100" dist="38100" dir="2700000" algn="tl">
                  <a:srgbClr val="000000">
                    <a:alpha val="43137"/>
                  </a:srgbClr>
                </a:outerShdw>
              </a:effectLst>
            </a:endParaRPr>
          </a:p>
          <a:p>
            <a:endParaRPr lang="fr-FR" sz="3200" b="1" dirty="0">
              <a:solidFill>
                <a:srgbClr val="FF0000"/>
              </a:solidFill>
              <a:effectLst>
                <a:outerShdw blurRad="38100" dist="38100" dir="2700000" algn="tl">
                  <a:srgbClr val="000000">
                    <a:alpha val="43137"/>
                  </a:srgbClr>
                </a:outerShdw>
              </a:effectLst>
            </a:endParaRPr>
          </a:p>
          <a:p>
            <a:r>
              <a:rPr lang="fr-FR" sz="3200" b="1" dirty="0">
                <a:solidFill>
                  <a:srgbClr val="FF0000"/>
                </a:solidFill>
                <a:effectLst>
                  <a:outerShdw blurRad="38100" dist="38100" dir="2700000" algn="tl">
                    <a:srgbClr val="000000">
                      <a:alpha val="43137"/>
                    </a:srgbClr>
                  </a:outerShdw>
                </a:effectLst>
              </a:rPr>
              <a:t>Olympiade 2020 - 2024</a:t>
            </a:r>
          </a:p>
          <a:p>
            <a:pPr algn="l"/>
            <a:br>
              <a:rPr lang="fr-FR" sz="3200" b="1" dirty="0">
                <a:solidFill>
                  <a:srgbClr val="0070C0"/>
                </a:solidFill>
              </a:rPr>
            </a:br>
            <a:r>
              <a:rPr lang="fr-FR" sz="3200" b="1" dirty="0">
                <a:solidFill>
                  <a:srgbClr val="FF0000"/>
                </a:solidFill>
              </a:rPr>
              <a:t>► </a:t>
            </a:r>
            <a:r>
              <a:rPr lang="fr-FR" sz="2800" dirty="0">
                <a:solidFill>
                  <a:schemeClr val="tx1"/>
                </a:solidFill>
                <a:latin typeface="Arial" pitchFamily="34" charset="0"/>
                <a:cs typeface="Arial" pitchFamily="34" charset="0"/>
              </a:rPr>
              <a:t>Les documents pour la nouvelle olympiade seront à envoyer au secrétariat du comité pour le 30 avril dernier délai ( listes des candidats – Fiche individuelle des candidats ainsi que le projet de développement</a:t>
            </a:r>
          </a:p>
          <a:p>
            <a:pPr algn="l"/>
            <a:r>
              <a:rPr lang="fr-FR" sz="2800" i="1" dirty="0">
                <a:solidFill>
                  <a:srgbClr val="FF0000"/>
                </a:solidFill>
                <a:latin typeface="Arial Black"/>
              </a:rPr>
              <a:t>► </a:t>
            </a:r>
            <a:r>
              <a:rPr lang="fr-FR" sz="2800" dirty="0">
                <a:solidFill>
                  <a:schemeClr val="tx1"/>
                </a:solidFill>
                <a:latin typeface="Arial" pitchFamily="34" charset="0"/>
                <a:cs typeface="Arial" pitchFamily="34" charset="0"/>
              </a:rPr>
              <a:t>Des modifications sur ces fiches  individuelles par candidat  nous sont parvenues par la FFTT le 27 avril </a:t>
            </a:r>
          </a:p>
          <a:p>
            <a:pPr algn="l"/>
            <a:r>
              <a:rPr lang="fr-FR" sz="2800" dirty="0">
                <a:solidFill>
                  <a:srgbClr val="FF0000"/>
                </a:solidFill>
              </a:rPr>
              <a:t>► </a:t>
            </a:r>
            <a:r>
              <a:rPr lang="fr-FR" sz="2800" dirty="0">
                <a:solidFill>
                  <a:schemeClr val="tx1"/>
                </a:solidFill>
              </a:rPr>
              <a:t>Alors il sera demandé de nous renvoyer ces nouvelles fiches au secrétariat dans les jours suivant (délai une semaine )</a:t>
            </a:r>
          </a:p>
          <a:p>
            <a:pPr algn="l"/>
            <a:r>
              <a:rPr lang="fr-FR" sz="2800" dirty="0">
                <a:solidFill>
                  <a:srgbClr val="FF0000"/>
                </a:solidFill>
              </a:rPr>
              <a:t>► </a:t>
            </a:r>
            <a:r>
              <a:rPr lang="fr-FR" sz="2800" dirty="0">
                <a:solidFill>
                  <a:schemeClr val="tx1"/>
                </a:solidFill>
              </a:rPr>
              <a:t>Annuaire : Le délai pour l’envoi à l’imprimeur sera le 12 juillet.</a:t>
            </a:r>
            <a:endParaRPr kumimoji="0" lang="fr-FR" sz="2800" i="0" u="none" strike="noStrike" cap="none" spc="0" normalizeH="0" baseline="0" dirty="0">
              <a:ln>
                <a:noFill/>
              </a:ln>
              <a:solidFill>
                <a:schemeClr val="tx1"/>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1" i="0" u="none" strike="noStrike" cap="none" spc="0" normalizeH="0" baseline="0" dirty="0">
              <a:ln>
                <a:noFill/>
              </a:ln>
              <a:solidFill>
                <a:srgbClr val="FF0000"/>
              </a:solidFill>
              <a:effectLst/>
              <a:uFillTx/>
              <a:latin typeface="Arial Black"/>
              <a:ea typeface="+mn-ea"/>
              <a:cs typeface="+mn-cs"/>
              <a:sym typeface="Helvetica Neue Light"/>
            </a:endParaRPr>
          </a:p>
          <a:p>
            <a:pPr algn="l"/>
            <a:endParaRPr lang="fr-FR" sz="3000" b="1" dirty="0">
              <a:solidFill>
                <a:srgbClr val="FF0000"/>
              </a:solidFill>
              <a:latin typeface="Arial Black"/>
            </a:endParaRPr>
          </a:p>
          <a:p>
            <a:pPr algn="l"/>
            <a:endParaRPr kumimoji="0" lang="fr-FR" sz="30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309712" y="274493"/>
            <a:ext cx="3312368"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2800" b="1" dirty="0">
                <a:solidFill>
                  <a:schemeClr val="bg1"/>
                </a:solidFill>
              </a:rPr>
              <a:t>CR Visio</a:t>
            </a:r>
          </a:p>
          <a:p>
            <a:r>
              <a:rPr lang="fr-FR" sz="2800" b="1" dirty="0">
                <a:solidFill>
                  <a:schemeClr val="bg1"/>
                </a:solidFill>
              </a:rPr>
              <a:t> du 30 avril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88486" y="-76504"/>
            <a:ext cx="13093286" cy="9830104"/>
          </a:xfrm>
          <a:prstGeom prst="rect">
            <a:avLst/>
          </a:prstGeom>
          <a:solidFill>
            <a:srgbClr val="011993"/>
          </a:solidFill>
          <a:ln w="12700">
            <a:miter lim="400000"/>
          </a:ln>
        </p:spPr>
        <p:txBody>
          <a:bodyPr lIns="50800" tIns="50800" rIns="50800" bIns="50800" anchor="ctr"/>
          <a:lstStyle/>
          <a:p>
            <a:pPr>
              <a:defRPr>
                <a:solidFill>
                  <a:srgbClr val="FFFFFF"/>
                </a:solidFill>
              </a:defRPr>
            </a:pPr>
            <a:endParaRPr dirty="0"/>
          </a:p>
        </p:txBody>
      </p:sp>
      <p:pic>
        <p:nvPicPr>
          <p:cNvPr id="128" name="http---g02.s.alicdn.com-kf-HTB1yzhhGXXXXXb8aXXXq6xXFXXXz-50-Pieces-A-Bag-Table-Tennis-Balls.png" descr="http---g02.s.alicdn.com-kf-HTB1yzhhGXXXXXb8aXXXq6xXFXXXz-50-Pieces-A-Bag-Table-Tennis-Balls.png"/>
          <p:cNvPicPr>
            <a:picLocks noChangeAspect="1"/>
          </p:cNvPicPr>
          <p:nvPr/>
        </p:nvPicPr>
        <p:blipFill>
          <a:blip r:embed="rId2" cstate="print"/>
          <a:stretch>
            <a:fillRect/>
          </a:stretch>
        </p:blipFill>
        <p:spPr>
          <a:xfrm>
            <a:off x="903963" y="9006730"/>
            <a:ext cx="437220" cy="435414"/>
          </a:xfrm>
          <a:prstGeom prst="rect">
            <a:avLst/>
          </a:prstGeom>
          <a:ln w="12700">
            <a:miter lim="400000"/>
          </a:ln>
          <a:effectLst>
            <a:outerShdw blurRad="127000" dist="50800" rotWithShape="0">
              <a:srgbClr val="FFFFFF"/>
            </a:outerShdw>
          </a:effectLst>
        </p:spPr>
      </p:pic>
      <p:pic>
        <p:nvPicPr>
          <p:cNvPr id="148" name="Ligne de connexion" descr="Ligne de connexion"/>
          <p:cNvPicPr>
            <a:picLocks/>
          </p:cNvPicPr>
          <p:nvPr/>
        </p:nvPicPr>
        <p:blipFill>
          <a:blip r:embed="rId3" cstate="print"/>
          <a:stretch>
            <a:fillRect/>
          </a:stretch>
        </p:blipFill>
        <p:spPr>
          <a:xfrm>
            <a:off x="1349820" y="8645457"/>
            <a:ext cx="1230028" cy="349992"/>
          </a:xfrm>
          <a:prstGeom prst="rect">
            <a:avLst/>
          </a:prstGeom>
        </p:spPr>
      </p:pic>
      <p:pic>
        <p:nvPicPr>
          <p:cNvPr id="150" name="Ligne de connexion" descr="Ligne de connexion"/>
          <p:cNvPicPr>
            <a:picLocks/>
          </p:cNvPicPr>
          <p:nvPr/>
        </p:nvPicPr>
        <p:blipFill>
          <a:blip r:embed="rId4" cstate="print"/>
          <a:stretch>
            <a:fillRect/>
          </a:stretch>
        </p:blipFill>
        <p:spPr>
          <a:xfrm>
            <a:off x="151323" y="8699895"/>
            <a:ext cx="798919" cy="241110"/>
          </a:xfrm>
          <a:prstGeom prst="rect">
            <a:avLst/>
          </a:prstGeom>
        </p:spPr>
      </p:pic>
      <p:pic>
        <p:nvPicPr>
          <p:cNvPr id="152" name="Ligne de connexion" descr="Ligne de connexion"/>
          <p:cNvPicPr>
            <a:picLocks/>
          </p:cNvPicPr>
          <p:nvPr/>
        </p:nvPicPr>
        <p:blipFill>
          <a:blip r:embed="rId5" cstate="print"/>
          <a:stretch>
            <a:fillRect/>
          </a:stretch>
        </p:blipFill>
        <p:spPr>
          <a:xfrm>
            <a:off x="1240805" y="8686166"/>
            <a:ext cx="425611" cy="268569"/>
          </a:xfrm>
          <a:prstGeom prst="rect">
            <a:avLst/>
          </a:prstGeom>
        </p:spPr>
      </p:pic>
      <p:pic>
        <p:nvPicPr>
          <p:cNvPr id="132" name="Logo CDTT72 Blanc.pdf" descr="Logo CDTT72 Blanc.pdf"/>
          <p:cNvPicPr>
            <a:picLocks noChangeAspect="1"/>
          </p:cNvPicPr>
          <p:nvPr/>
        </p:nvPicPr>
        <p:blipFill>
          <a:blip r:embed="rId6" cstate="print"/>
          <a:stretch>
            <a:fillRect/>
          </a:stretch>
        </p:blipFill>
        <p:spPr>
          <a:xfrm>
            <a:off x="10382649" y="8710531"/>
            <a:ext cx="2383902" cy="835440"/>
          </a:xfrm>
          <a:prstGeom prst="rect">
            <a:avLst/>
          </a:prstGeom>
          <a:ln w="12700">
            <a:miter lim="400000"/>
          </a:ln>
        </p:spPr>
      </p:pic>
      <p:pic>
        <p:nvPicPr>
          <p:cNvPr id="133"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716854"/>
            <a:ext cx="626336" cy="623748"/>
          </a:xfrm>
          <a:prstGeom prst="rect">
            <a:avLst/>
          </a:prstGeom>
          <a:ln w="12700">
            <a:miter lim="400000"/>
          </a:ln>
        </p:spPr>
      </p:pic>
      <p:pic>
        <p:nvPicPr>
          <p:cNvPr id="134"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027865" y="1558996"/>
            <a:ext cx="626336" cy="623748"/>
          </a:xfrm>
          <a:prstGeom prst="rect">
            <a:avLst/>
          </a:prstGeom>
          <a:ln w="12700">
            <a:miter lim="400000"/>
          </a:ln>
        </p:spPr>
      </p:pic>
      <p:pic>
        <p:nvPicPr>
          <p:cNvPr id="135"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12459025" y="6744319"/>
            <a:ext cx="626336" cy="623748"/>
          </a:xfrm>
          <a:prstGeom prst="rect">
            <a:avLst/>
          </a:prstGeom>
          <a:ln w="12700">
            <a:miter lim="400000"/>
          </a:ln>
        </p:spPr>
      </p:pic>
      <p:pic>
        <p:nvPicPr>
          <p:cNvPr id="136" name="http---g02.s.alicdn.com-kf-HTB1yzhhGXXXXXb8aXXXq6xXFXXXz-50-Pieces-A-Bag-Table-Tennis-Balls.png" descr="http---g02.s.alicdn.com-kf-HTB1yzhhGXXXXXb8aXXXq6xXFXXXz-50-Pieces-A-Bag-Table-Tennis-Balls.png"/>
          <p:cNvPicPr>
            <a:picLocks noChangeAspect="1"/>
          </p:cNvPicPr>
          <p:nvPr/>
        </p:nvPicPr>
        <p:blipFill>
          <a:blip r:embed="rId7" cstate="print"/>
          <a:stretch>
            <a:fillRect/>
          </a:stretch>
        </p:blipFill>
        <p:spPr>
          <a:xfrm>
            <a:off x="413248" y="116172"/>
            <a:ext cx="626336" cy="623747"/>
          </a:xfrm>
          <a:prstGeom prst="rect">
            <a:avLst/>
          </a:prstGeom>
          <a:ln w="12700">
            <a:miter lim="400000"/>
          </a:ln>
        </p:spPr>
      </p:pic>
      <p:grpSp>
        <p:nvGrpSpPr>
          <p:cNvPr id="2" name="Rectangle"/>
          <p:cNvGrpSpPr/>
          <p:nvPr/>
        </p:nvGrpSpPr>
        <p:grpSpPr>
          <a:xfrm rot="21360000">
            <a:off x="4032075" y="203414"/>
            <a:ext cx="5889326" cy="1637924"/>
            <a:chOff x="12700" y="-455629"/>
            <a:chExt cx="9383848" cy="5194646"/>
          </a:xfrm>
        </p:grpSpPr>
        <p:sp>
          <p:nvSpPr>
            <p:cNvPr id="138" name="Rectangle"/>
            <p:cNvSpPr/>
            <p:nvPr/>
          </p:nvSpPr>
          <p:spPr>
            <a:xfrm>
              <a:off x="12700" y="355600"/>
              <a:ext cx="9355141" cy="4383417"/>
            </a:xfrm>
            <a:prstGeom prst="rect">
              <a:avLst/>
            </a:prstGeom>
            <a:solidFill>
              <a:srgbClr val="FF9300"/>
            </a:solidFill>
            <a:ln>
              <a:noFill/>
            </a:ln>
            <a:effectLst/>
          </p:spPr>
          <p:txBody>
            <a:bodyPr wrap="square" lIns="50800" tIns="50800" rIns="50800" bIns="50800" numCol="1" anchor="ctr">
              <a:noAutofit/>
            </a:bodyPr>
            <a:lstStyle/>
            <a:p>
              <a:pPr>
                <a:defRPr>
                  <a:solidFill>
                    <a:srgbClr val="FFFFFF"/>
                  </a:solidFill>
                </a:defRPr>
              </a:pPr>
              <a:endParaRPr/>
            </a:p>
          </p:txBody>
        </p:sp>
        <p:pic>
          <p:nvPicPr>
            <p:cNvPr id="137" name="Rectangle" descr="Rectangle"/>
            <p:cNvPicPr>
              <a:picLocks/>
            </p:cNvPicPr>
            <p:nvPr/>
          </p:nvPicPr>
          <p:blipFill>
            <a:blip r:embed="rId8" cstate="print"/>
            <a:stretch>
              <a:fillRect/>
            </a:stretch>
          </p:blipFill>
          <p:spPr>
            <a:xfrm>
              <a:off x="16007" y="-455629"/>
              <a:ext cx="9380541" cy="4853318"/>
            </a:xfrm>
            <a:prstGeom prst="rect">
              <a:avLst/>
            </a:prstGeom>
            <a:effectLst/>
          </p:spPr>
        </p:pic>
      </p:grpSp>
      <p:pic>
        <p:nvPicPr>
          <p:cNvPr id="141" name="Logo CDTT72 Blanc.pdf" descr="Logo CDTT72 Blanc.pdf"/>
          <p:cNvPicPr>
            <a:picLocks noChangeAspect="1"/>
          </p:cNvPicPr>
          <p:nvPr/>
        </p:nvPicPr>
        <p:blipFill>
          <a:blip r:embed="rId6" cstate="print"/>
          <a:srcRect l="7048" t="1406"/>
          <a:stretch>
            <a:fillRect/>
          </a:stretch>
        </p:blipFill>
        <p:spPr>
          <a:xfrm rot="21360000">
            <a:off x="4309503" y="469645"/>
            <a:ext cx="5580447" cy="1323124"/>
          </a:xfrm>
          <a:prstGeom prst="rect">
            <a:avLst/>
          </a:prstGeom>
          <a:ln w="12700">
            <a:miter lim="400000"/>
          </a:ln>
        </p:spPr>
      </p:pic>
      <p:pic>
        <p:nvPicPr>
          <p:cNvPr id="142" name="Image" descr="Image"/>
          <p:cNvPicPr>
            <a:picLocks noChangeAspect="1"/>
          </p:cNvPicPr>
          <p:nvPr/>
        </p:nvPicPr>
        <p:blipFill>
          <a:blip r:embed="rId9" cstate="print"/>
          <a:stretch>
            <a:fillRect/>
          </a:stretch>
        </p:blipFill>
        <p:spPr>
          <a:xfrm>
            <a:off x="1749872" y="7757120"/>
            <a:ext cx="1114575" cy="720870"/>
          </a:xfrm>
          <a:prstGeom prst="rect">
            <a:avLst/>
          </a:prstGeom>
          <a:ln w="12700">
            <a:miter lim="400000"/>
          </a:ln>
        </p:spPr>
      </p:pic>
      <p:pic>
        <p:nvPicPr>
          <p:cNvPr id="143" name="Image" descr="Image"/>
          <p:cNvPicPr>
            <a:picLocks noChangeAspect="1"/>
          </p:cNvPicPr>
          <p:nvPr/>
        </p:nvPicPr>
        <p:blipFill>
          <a:blip r:embed="rId10" cstate="print"/>
          <a:stretch>
            <a:fillRect/>
          </a:stretch>
        </p:blipFill>
        <p:spPr>
          <a:xfrm>
            <a:off x="3334048" y="7757120"/>
            <a:ext cx="1003673" cy="720870"/>
          </a:xfrm>
          <a:prstGeom prst="rect">
            <a:avLst/>
          </a:prstGeom>
          <a:ln w="12700">
            <a:miter lim="400000"/>
          </a:ln>
        </p:spPr>
      </p:pic>
      <p:pic>
        <p:nvPicPr>
          <p:cNvPr id="144" name="Image" descr="Image"/>
          <p:cNvPicPr>
            <a:picLocks noChangeAspect="1"/>
          </p:cNvPicPr>
          <p:nvPr/>
        </p:nvPicPr>
        <p:blipFill>
          <a:blip r:embed="rId11" cstate="print"/>
          <a:stretch>
            <a:fillRect/>
          </a:stretch>
        </p:blipFill>
        <p:spPr>
          <a:xfrm>
            <a:off x="4918224" y="7685112"/>
            <a:ext cx="798915" cy="798915"/>
          </a:xfrm>
          <a:prstGeom prst="rect">
            <a:avLst/>
          </a:prstGeom>
          <a:ln w="12700">
            <a:miter lim="400000"/>
          </a:ln>
        </p:spPr>
      </p:pic>
      <p:pic>
        <p:nvPicPr>
          <p:cNvPr id="145" name="Image" descr="Image"/>
          <p:cNvPicPr>
            <a:picLocks noChangeAspect="1"/>
          </p:cNvPicPr>
          <p:nvPr/>
        </p:nvPicPr>
        <p:blipFill>
          <a:blip r:embed="rId12" cstate="print"/>
          <a:stretch>
            <a:fillRect/>
          </a:stretch>
        </p:blipFill>
        <p:spPr>
          <a:xfrm>
            <a:off x="6142360" y="7757120"/>
            <a:ext cx="1983633" cy="835440"/>
          </a:xfrm>
          <a:prstGeom prst="rect">
            <a:avLst/>
          </a:prstGeom>
          <a:ln w="12700">
            <a:miter lim="400000"/>
          </a:ln>
        </p:spPr>
      </p:pic>
      <p:pic>
        <p:nvPicPr>
          <p:cNvPr id="146" name="Image" descr="Image"/>
          <p:cNvPicPr>
            <a:picLocks noChangeAspect="1"/>
          </p:cNvPicPr>
          <p:nvPr/>
        </p:nvPicPr>
        <p:blipFill>
          <a:blip r:embed="rId13" cstate="print"/>
          <a:srcRect t="20390" b="20390"/>
          <a:stretch>
            <a:fillRect/>
          </a:stretch>
        </p:blipFill>
        <p:spPr>
          <a:xfrm>
            <a:off x="8590632" y="7685112"/>
            <a:ext cx="1463214" cy="866497"/>
          </a:xfrm>
          <a:prstGeom prst="rect">
            <a:avLst/>
          </a:prstGeom>
          <a:ln w="12700">
            <a:miter lim="400000"/>
          </a:ln>
        </p:spPr>
      </p:pic>
      <p:pic>
        <p:nvPicPr>
          <p:cNvPr id="147" name="Image" descr="Image"/>
          <p:cNvPicPr>
            <a:picLocks noChangeAspect="1"/>
          </p:cNvPicPr>
          <p:nvPr/>
        </p:nvPicPr>
        <p:blipFill>
          <a:blip r:embed="rId14" cstate="print"/>
          <a:stretch>
            <a:fillRect/>
          </a:stretch>
        </p:blipFill>
        <p:spPr>
          <a:xfrm>
            <a:off x="10534848" y="7613104"/>
            <a:ext cx="883275" cy="883275"/>
          </a:xfrm>
          <a:prstGeom prst="rect">
            <a:avLst/>
          </a:prstGeom>
          <a:ln w="12700">
            <a:miter lim="400000"/>
          </a:ln>
        </p:spPr>
      </p:pic>
      <p:sp>
        <p:nvSpPr>
          <p:cNvPr id="24" name="ZoneTexte 23"/>
          <p:cNvSpPr txBox="1"/>
          <p:nvPr/>
        </p:nvSpPr>
        <p:spPr>
          <a:xfrm>
            <a:off x="0" y="3186303"/>
            <a:ext cx="13004800" cy="4011355"/>
          </a:xfrm>
          <a:prstGeom prst="rect">
            <a:avLst/>
          </a:prstGeom>
          <a:solidFill>
            <a:schemeClr val="bg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dirty="0">
                <a:solidFill>
                  <a:srgbClr val="FF0000"/>
                </a:solidFill>
                <a:effectLst>
                  <a:outerShdw blurRad="38100" dist="38100" dir="2700000" algn="tl">
                    <a:srgbClr val="000000">
                      <a:alpha val="43137"/>
                    </a:srgbClr>
                  </a:outerShdw>
                </a:effectLst>
              </a:rPr>
              <a:t>                                </a:t>
            </a:r>
            <a:r>
              <a:rPr lang="fr-FR" b="1" dirty="0">
                <a:solidFill>
                  <a:srgbClr val="FF0000"/>
                </a:solidFill>
                <a:effectLst>
                  <a:outerShdw blurRad="38100" dist="38100" dir="2700000" algn="tl">
                    <a:srgbClr val="000000">
                      <a:alpha val="43137"/>
                    </a:srgbClr>
                  </a:outerShdw>
                </a:effectLst>
              </a:rPr>
              <a:t>Contact Clubs</a:t>
            </a:r>
            <a:br>
              <a:rPr lang="fr-FR" sz="3000" b="1" dirty="0">
                <a:solidFill>
                  <a:srgbClr val="0070C0"/>
                </a:solidFill>
              </a:rPr>
            </a:br>
            <a:r>
              <a:rPr lang="fr-FR" sz="3000" b="1" dirty="0">
                <a:solidFill>
                  <a:srgbClr val="FF0000"/>
                </a:solidFill>
                <a:latin typeface="Arial Black"/>
              </a:rPr>
              <a:t>►</a:t>
            </a:r>
            <a:r>
              <a:rPr lang="fr-FR" sz="3000" b="1" dirty="0">
                <a:solidFill>
                  <a:srgbClr val="0070C0"/>
                </a:solidFill>
                <a:latin typeface="Arial Black"/>
              </a:rPr>
              <a:t> </a:t>
            </a:r>
            <a:r>
              <a:rPr lang="fr-FR" sz="3000" dirty="0">
                <a:solidFill>
                  <a:schemeClr val="tx1"/>
                </a:solidFill>
                <a:latin typeface="Arial" pitchFamily="34" charset="0"/>
                <a:cs typeface="Arial" pitchFamily="34" charset="0"/>
              </a:rPr>
              <a:t>Renouer un contact par téléphone avec les clubs me semble important dans ces moments difficiles liés au </a:t>
            </a:r>
            <a:r>
              <a:rPr lang="fr-FR" sz="3000" dirty="0" err="1">
                <a:solidFill>
                  <a:schemeClr val="tx1"/>
                </a:solidFill>
                <a:latin typeface="Arial" pitchFamily="34" charset="0"/>
                <a:cs typeface="Arial" pitchFamily="34" charset="0"/>
              </a:rPr>
              <a:t>covid</a:t>
            </a:r>
            <a:r>
              <a:rPr lang="fr-FR" sz="3000" dirty="0">
                <a:solidFill>
                  <a:schemeClr val="tx1"/>
                </a:solidFill>
                <a:latin typeface="Arial" pitchFamily="34" charset="0"/>
                <a:cs typeface="Arial" pitchFamily="34" charset="0"/>
              </a:rPr>
              <a:t> 19 avec une trame de messages communes </a:t>
            </a:r>
            <a:br>
              <a:rPr lang="fr-FR" sz="3200" dirty="0">
                <a:solidFill>
                  <a:srgbClr val="0070C0"/>
                </a:solidFill>
              </a:rPr>
            </a:br>
            <a:r>
              <a:rPr lang="fr-FR" sz="3200" dirty="0">
                <a:solidFill>
                  <a:srgbClr val="FF0000"/>
                </a:solidFill>
                <a:latin typeface="Arial Black"/>
              </a:rPr>
              <a:t>►</a:t>
            </a:r>
            <a:r>
              <a:rPr lang="fr-FR" sz="3200" dirty="0">
                <a:solidFill>
                  <a:srgbClr val="0070C0"/>
                </a:solidFill>
                <a:latin typeface="Arial Black"/>
              </a:rPr>
              <a:t> </a:t>
            </a:r>
            <a:r>
              <a:rPr lang="fr-FR" sz="2800" dirty="0">
                <a:solidFill>
                  <a:schemeClr val="tx1"/>
                </a:solidFill>
                <a:latin typeface="Arial" pitchFamily="34" charset="0"/>
                <a:cs typeface="Arial" pitchFamily="34" charset="0"/>
              </a:rPr>
              <a:t>Proposition de se répartir les appels des 56 clubs entre élus et salariés  - appeler les clubs dés la semaine prochaine  pour échanger avec eux </a:t>
            </a:r>
            <a:br>
              <a:rPr lang="fr-FR" sz="2800" b="1" dirty="0">
                <a:solidFill>
                  <a:srgbClr val="0070C0"/>
                </a:solidFill>
              </a:rPr>
            </a:br>
            <a:r>
              <a:rPr lang="fr-FR" sz="2800" b="1" dirty="0">
                <a:solidFill>
                  <a:srgbClr val="FF0000"/>
                </a:solidFill>
                <a:latin typeface="Arial Black"/>
              </a:rPr>
              <a:t>►</a:t>
            </a:r>
            <a:r>
              <a:rPr lang="fr-FR" sz="2800" b="1" dirty="0">
                <a:solidFill>
                  <a:srgbClr val="0070C0"/>
                </a:solidFill>
                <a:latin typeface="Arial Black"/>
              </a:rPr>
              <a:t> </a:t>
            </a:r>
            <a:r>
              <a:rPr lang="fr-FR" sz="2800" dirty="0">
                <a:solidFill>
                  <a:schemeClr val="tx1"/>
                </a:solidFill>
                <a:latin typeface="Arial" pitchFamily="34" charset="0"/>
                <a:cs typeface="Arial" pitchFamily="34" charset="0"/>
              </a:rPr>
              <a:t>Michel M– Alain – Olivier - Guillaume –Corentin </a:t>
            </a:r>
            <a:br>
              <a:rPr lang="fr-FR" sz="3200" b="1" dirty="0">
                <a:solidFill>
                  <a:srgbClr val="0070C0"/>
                </a:solidFill>
              </a:rPr>
            </a:br>
            <a:endParaRPr kumimoji="0" lang="fr-FR" sz="3200" b="0" i="0" u="none" strike="noStrike" cap="none" spc="0" normalizeH="0" baseline="0" dirty="0">
              <a:ln>
                <a:noFill/>
              </a:ln>
              <a:solidFill>
                <a:schemeClr val="tx1"/>
              </a:solidFill>
              <a:effectLst/>
              <a:uFillTx/>
              <a:latin typeface="+mn-lt"/>
              <a:ea typeface="+mn-ea"/>
              <a:cs typeface="+mn-cs"/>
              <a:sym typeface="Helvetica Neue Light"/>
            </a:endParaRPr>
          </a:p>
        </p:txBody>
      </p:sp>
      <p:sp>
        <p:nvSpPr>
          <p:cNvPr id="25" name="ZoneTexte 24"/>
          <p:cNvSpPr txBox="1"/>
          <p:nvPr/>
        </p:nvSpPr>
        <p:spPr>
          <a:xfrm>
            <a:off x="0" y="517438"/>
            <a:ext cx="3622080"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3200" b="1" dirty="0">
                <a:solidFill>
                  <a:schemeClr val="bg1"/>
                </a:solidFill>
              </a:rPr>
              <a:t>CR Visio</a:t>
            </a:r>
          </a:p>
          <a:p>
            <a:r>
              <a:rPr lang="fr-FR" sz="3200" b="1" dirty="0">
                <a:solidFill>
                  <a:schemeClr val="bg1"/>
                </a:solidFill>
              </a:rPr>
              <a:t> du 30 avril 2020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Neue Light"/>
            </a:endParaRPr>
          </a:p>
        </p:txBody>
      </p:sp>
    </p:spTree>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solidFill>
          <a:schemeClr val="bg2">
            <a:lumMod val="60000"/>
            <a:lumOff val="40000"/>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defRPr sz="4000" b="1" dirty="0" smtClean="0">
            <a:solidFill>
              <a:srgbClr val="FF0000"/>
            </a:solidFill>
            <a:effectLst>
              <a:outerShdw blurRad="38100" dist="38100" dir="2700000" algn="tl">
                <a:srgbClr val="000000">
                  <a:alpha val="43137"/>
                </a:srgbClr>
              </a:outerShdw>
            </a:effectLst>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1687</TotalTime>
  <Words>1262</Words>
  <Application>Microsoft Office PowerPoint</Application>
  <PresentationFormat>Personnalisé</PresentationFormat>
  <Paragraphs>147</Paragraphs>
  <Slides>11</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Arial Black</vt:lpstr>
      <vt:lpstr>Helvetica</vt:lpstr>
      <vt:lpstr>Helvetica Neue</vt:lpstr>
      <vt:lpstr>Helvetica Neue Light</vt:lpstr>
      <vt:lpstr>Helvetica Neue Medium</vt:lpstr>
      <vt:lpstr>ModernPortfolio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dc:creator>
  <cp:lastModifiedBy>Olivier MODAT</cp:lastModifiedBy>
  <cp:revision>61</cp:revision>
  <dcterms:modified xsi:type="dcterms:W3CDTF">2020-05-02T07:59:21Z</dcterms:modified>
</cp:coreProperties>
</file>